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mp4"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5" d="100"/>
          <a:sy n="95" d="100"/>
        </p:scale>
        <p:origin x="-34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57FB7-E314-2E4D-9D04-EFB356E70CC4}" type="doc">
      <dgm:prSet loTypeId="urn:microsoft.com/office/officeart/2005/8/layout/vList5" loCatId="" qsTypeId="urn:microsoft.com/office/officeart/2005/8/quickstyle/simple4" qsCatId="simple" csTypeId="urn:microsoft.com/office/officeart/2005/8/colors/colorful2" csCatId="colorful" phldr="1"/>
      <dgm:spPr/>
      <dgm:t>
        <a:bodyPr/>
        <a:lstStyle/>
        <a:p>
          <a:endParaRPr lang="en-US"/>
        </a:p>
      </dgm:t>
    </dgm:pt>
    <dgm:pt modelId="{F02EDCB0-955E-E24D-AF61-638B4A674ADD}">
      <dgm:prSet phldrT="[Text]"/>
      <dgm:spPr/>
      <dgm:t>
        <a:bodyPr/>
        <a:lstStyle/>
        <a:p>
          <a:r>
            <a:rPr lang="en-US" dirty="0" smtClean="0"/>
            <a:t>Communication</a:t>
          </a:r>
          <a:endParaRPr lang="en-US" dirty="0"/>
        </a:p>
      </dgm:t>
    </dgm:pt>
    <dgm:pt modelId="{0500089D-28D9-F048-8083-0BD13DFA5F59}" type="parTrans" cxnId="{454944A5-385F-E64B-A87E-4BE6ABB8E909}">
      <dgm:prSet/>
      <dgm:spPr/>
      <dgm:t>
        <a:bodyPr/>
        <a:lstStyle/>
        <a:p>
          <a:endParaRPr lang="en-US"/>
        </a:p>
      </dgm:t>
    </dgm:pt>
    <dgm:pt modelId="{7676CCEE-1CD9-F348-AC67-716AFD37D1C9}" type="sibTrans" cxnId="{454944A5-385F-E64B-A87E-4BE6ABB8E909}">
      <dgm:prSet/>
      <dgm:spPr/>
      <dgm:t>
        <a:bodyPr/>
        <a:lstStyle/>
        <a:p>
          <a:endParaRPr lang="en-US"/>
        </a:p>
      </dgm:t>
    </dgm:pt>
    <dgm:pt modelId="{C88E5687-D69B-C14F-A138-5C012A9F07E2}">
      <dgm:prSet phldrT="[Text]"/>
      <dgm:spPr/>
      <dgm:t>
        <a:bodyPr/>
        <a:lstStyle/>
        <a:p>
          <a:r>
            <a:rPr lang="en-US" dirty="0" smtClean="0"/>
            <a:t>Inquiry &amp; Critical Thinking</a:t>
          </a:r>
          <a:endParaRPr lang="en-US" dirty="0"/>
        </a:p>
      </dgm:t>
    </dgm:pt>
    <dgm:pt modelId="{EE780F8E-88CE-BF4E-9C8D-7FDF41BC7E70}" type="parTrans" cxnId="{968EE0CE-2A95-514A-906B-7F2173665B00}">
      <dgm:prSet/>
      <dgm:spPr/>
      <dgm:t>
        <a:bodyPr/>
        <a:lstStyle/>
        <a:p>
          <a:endParaRPr lang="en-US"/>
        </a:p>
      </dgm:t>
    </dgm:pt>
    <dgm:pt modelId="{54612893-5D84-3648-A966-7E2B55FF7B22}" type="sibTrans" cxnId="{968EE0CE-2A95-514A-906B-7F2173665B00}">
      <dgm:prSet/>
      <dgm:spPr/>
      <dgm:t>
        <a:bodyPr/>
        <a:lstStyle/>
        <a:p>
          <a:endParaRPr lang="en-US"/>
        </a:p>
      </dgm:t>
    </dgm:pt>
    <dgm:pt modelId="{0870FEBF-30E2-5342-890B-46B26C9F05D5}">
      <dgm:prSet phldrT="[Text]"/>
      <dgm:spPr/>
      <dgm:t>
        <a:bodyPr/>
        <a:lstStyle/>
        <a:p>
          <a:r>
            <a:rPr lang="en-US" dirty="0" smtClean="0"/>
            <a:t>Students will learn various modes of inquiry through interdisciplinary curricula—problem-posing, investigating, conceptualizing—in order to become active, self-motivated, and empowered learners.</a:t>
          </a:r>
          <a:endParaRPr lang="en-US" dirty="0"/>
        </a:p>
      </dgm:t>
    </dgm:pt>
    <dgm:pt modelId="{57853859-6F1E-524B-A98A-338BEB0D61A9}" type="parTrans" cxnId="{3B50AE33-9F02-3E48-ADAF-2B4D9D83B910}">
      <dgm:prSet/>
      <dgm:spPr/>
      <dgm:t>
        <a:bodyPr/>
        <a:lstStyle/>
        <a:p>
          <a:endParaRPr lang="en-US"/>
        </a:p>
      </dgm:t>
    </dgm:pt>
    <dgm:pt modelId="{C7EE3080-80B5-174C-9C90-5DA59E4943C2}" type="sibTrans" cxnId="{3B50AE33-9F02-3E48-ADAF-2B4D9D83B910}">
      <dgm:prSet/>
      <dgm:spPr/>
      <dgm:t>
        <a:bodyPr/>
        <a:lstStyle/>
        <a:p>
          <a:endParaRPr lang="en-US"/>
        </a:p>
      </dgm:t>
    </dgm:pt>
    <dgm:pt modelId="{7D0A2DF8-3BCB-2D41-919B-0A46F547DF0D}">
      <dgm:prSet phldrT="[Text]"/>
      <dgm:spPr/>
      <dgm:t>
        <a:bodyPr/>
        <a:lstStyle/>
        <a:p>
          <a:r>
            <a:rPr lang="en-US" dirty="0" smtClean="0"/>
            <a:t>Students will expand their understanding of the impact and value of individuals and their choices on society, both intellectually and socially, through group projects and collaboration in learning communities.</a:t>
          </a:r>
          <a:endParaRPr lang="en-US" dirty="0"/>
        </a:p>
      </dgm:t>
    </dgm:pt>
    <dgm:pt modelId="{950B5466-1C2D-EB45-A36A-868E003E3475}" type="parTrans" cxnId="{856B894E-8AA1-CB46-AF8F-32E89943B838}">
      <dgm:prSet/>
      <dgm:spPr/>
      <dgm:t>
        <a:bodyPr/>
        <a:lstStyle/>
        <a:p>
          <a:endParaRPr lang="en-US"/>
        </a:p>
      </dgm:t>
    </dgm:pt>
    <dgm:pt modelId="{EC853D06-C912-CC47-86D4-2BB101CE346B}" type="sibTrans" cxnId="{856B894E-8AA1-CB46-AF8F-32E89943B838}">
      <dgm:prSet/>
      <dgm:spPr/>
      <dgm:t>
        <a:bodyPr/>
        <a:lstStyle/>
        <a:p>
          <a:endParaRPr lang="en-US"/>
        </a:p>
      </dgm:t>
    </dgm:pt>
    <dgm:pt modelId="{9BD5C161-8227-514D-91CA-4E4F30D0ED24}">
      <dgm:prSet phldrT="[Text]"/>
      <dgm:spPr/>
      <dgm:t>
        <a:bodyPr/>
        <a:lstStyle/>
        <a:p>
          <a:r>
            <a:rPr lang="en-US" dirty="0" smtClean="0"/>
            <a:t>Students will enhance their capacity to communicate in various ways—writing, graphics, numeracy, &amp; visual and oral means—to collaborate with others in group work, and be competent in appropriate communication technologies</a:t>
          </a:r>
          <a:endParaRPr lang="en-US" dirty="0"/>
        </a:p>
      </dgm:t>
    </dgm:pt>
    <dgm:pt modelId="{0B1C16FB-A119-F241-B405-4117AC442121}" type="parTrans" cxnId="{1DFBC366-1050-5846-A02D-57AEF89B5CBF}">
      <dgm:prSet/>
      <dgm:spPr/>
      <dgm:t>
        <a:bodyPr/>
        <a:lstStyle/>
        <a:p>
          <a:endParaRPr lang="en-US"/>
        </a:p>
      </dgm:t>
    </dgm:pt>
    <dgm:pt modelId="{42B7BC53-4CE9-BB45-A9AF-E5C12D8035B7}" type="sibTrans" cxnId="{1DFBC366-1050-5846-A02D-57AEF89B5CBF}">
      <dgm:prSet/>
      <dgm:spPr/>
      <dgm:t>
        <a:bodyPr/>
        <a:lstStyle/>
        <a:p>
          <a:endParaRPr lang="en-US"/>
        </a:p>
      </dgm:t>
    </dgm:pt>
    <dgm:pt modelId="{F007776E-86C6-BD4A-B67D-58BE1C6A4E80}">
      <dgm:prSet phldrT="[Text]"/>
      <dgm:spPr/>
      <dgm:t>
        <a:bodyPr/>
        <a:lstStyle/>
        <a:p>
          <a:r>
            <a:rPr lang="en-US" dirty="0" smtClean="0"/>
            <a:t>Diversity of Human Experience</a:t>
          </a:r>
          <a:endParaRPr lang="en-US" dirty="0"/>
        </a:p>
      </dgm:t>
    </dgm:pt>
    <dgm:pt modelId="{AA2B1EF1-D6D7-B54F-B417-1D609F1EE77A}" type="parTrans" cxnId="{2B48F6DB-48DA-F943-BE94-227FE4DE6185}">
      <dgm:prSet/>
      <dgm:spPr/>
      <dgm:t>
        <a:bodyPr/>
        <a:lstStyle/>
        <a:p>
          <a:endParaRPr lang="en-US"/>
        </a:p>
      </dgm:t>
    </dgm:pt>
    <dgm:pt modelId="{4D50D15B-5CA9-BF46-AF84-5F55455E686E}" type="sibTrans" cxnId="{2B48F6DB-48DA-F943-BE94-227FE4DE6185}">
      <dgm:prSet/>
      <dgm:spPr/>
      <dgm:t>
        <a:bodyPr/>
        <a:lstStyle/>
        <a:p>
          <a:endParaRPr lang="en-US"/>
        </a:p>
      </dgm:t>
    </dgm:pt>
    <dgm:pt modelId="{5BBDA8FC-E669-124F-B66A-1203A83ABA19}">
      <dgm:prSet phldrT="[Text]"/>
      <dgm:spPr/>
      <dgm:t>
        <a:bodyPr/>
        <a:lstStyle/>
        <a:p>
          <a:r>
            <a:rPr lang="en-US" dirty="0" smtClean="0"/>
            <a:t>Students will enhance their appreciation for and understanding of the rich complexity of the human experience through the study of differences in ethnic and cultural perspectives, class, race, gender, sexual orientation, and ability.</a:t>
          </a:r>
          <a:endParaRPr lang="en-US" dirty="0"/>
        </a:p>
      </dgm:t>
    </dgm:pt>
    <dgm:pt modelId="{2D566190-A371-1142-BD24-009F0EA41BF3}" type="parTrans" cxnId="{C08B3385-922F-0247-B2D9-E2C5A39187E9}">
      <dgm:prSet/>
      <dgm:spPr/>
      <dgm:t>
        <a:bodyPr/>
        <a:lstStyle/>
        <a:p>
          <a:endParaRPr lang="en-US"/>
        </a:p>
      </dgm:t>
    </dgm:pt>
    <dgm:pt modelId="{1CDC2FCF-3A55-3C49-B30E-3BC8FEB6A72E}" type="sibTrans" cxnId="{C08B3385-922F-0247-B2D9-E2C5A39187E9}">
      <dgm:prSet/>
      <dgm:spPr/>
      <dgm:t>
        <a:bodyPr/>
        <a:lstStyle/>
        <a:p>
          <a:endParaRPr lang="en-US"/>
        </a:p>
      </dgm:t>
    </dgm:pt>
    <dgm:pt modelId="{20CD4223-55C9-4E48-AB92-30E715E6D575}">
      <dgm:prSet phldrT="[Text]"/>
      <dgm:spPr/>
      <dgm:t>
        <a:bodyPr/>
        <a:lstStyle/>
        <a:p>
          <a:r>
            <a:rPr lang="en-US" dirty="0" smtClean="0"/>
            <a:t>Ethics and Social Responsibility</a:t>
          </a:r>
          <a:endParaRPr lang="en-US" dirty="0"/>
        </a:p>
      </dgm:t>
    </dgm:pt>
    <dgm:pt modelId="{9FAC95AB-466A-BE49-848D-FCDDDC1CC484}" type="parTrans" cxnId="{0BDCAA89-3BD8-704D-A129-068F51357DA8}">
      <dgm:prSet/>
      <dgm:spPr/>
      <dgm:t>
        <a:bodyPr/>
        <a:lstStyle/>
        <a:p>
          <a:endParaRPr lang="en-US"/>
        </a:p>
      </dgm:t>
    </dgm:pt>
    <dgm:pt modelId="{57556BB5-2351-274F-B920-B6A879E420AE}" type="sibTrans" cxnId="{0BDCAA89-3BD8-704D-A129-068F51357DA8}">
      <dgm:prSet/>
      <dgm:spPr/>
      <dgm:t>
        <a:bodyPr/>
        <a:lstStyle/>
        <a:p>
          <a:endParaRPr lang="en-US"/>
        </a:p>
      </dgm:t>
    </dgm:pt>
    <dgm:pt modelId="{59D79F21-FDAD-1C4A-B013-84FDCF69BD80}" type="pres">
      <dgm:prSet presAssocID="{2BC57FB7-E314-2E4D-9D04-EFB356E70CC4}" presName="Name0" presStyleCnt="0">
        <dgm:presLayoutVars>
          <dgm:dir/>
          <dgm:animLvl val="lvl"/>
          <dgm:resizeHandles val="exact"/>
        </dgm:presLayoutVars>
      </dgm:prSet>
      <dgm:spPr/>
    </dgm:pt>
    <dgm:pt modelId="{33E10021-76B0-D945-AA07-5F1AFCD02419}" type="pres">
      <dgm:prSet presAssocID="{F02EDCB0-955E-E24D-AF61-638B4A674ADD}" presName="linNode" presStyleCnt="0"/>
      <dgm:spPr/>
    </dgm:pt>
    <dgm:pt modelId="{408ADF59-663D-1744-84F4-8918AB2FC827}" type="pres">
      <dgm:prSet presAssocID="{F02EDCB0-955E-E24D-AF61-638B4A674ADD}" presName="parentText" presStyleLbl="node1" presStyleIdx="0" presStyleCnt="4">
        <dgm:presLayoutVars>
          <dgm:chMax val="1"/>
          <dgm:bulletEnabled val="1"/>
        </dgm:presLayoutVars>
      </dgm:prSet>
      <dgm:spPr/>
    </dgm:pt>
    <dgm:pt modelId="{20702908-FD39-6541-AE89-193C762180B1}" type="pres">
      <dgm:prSet presAssocID="{F02EDCB0-955E-E24D-AF61-638B4A674ADD}" presName="descendantText" presStyleLbl="alignAccFollowNode1" presStyleIdx="0" presStyleCnt="4">
        <dgm:presLayoutVars>
          <dgm:bulletEnabled val="1"/>
        </dgm:presLayoutVars>
      </dgm:prSet>
      <dgm:spPr/>
      <dgm:t>
        <a:bodyPr/>
        <a:lstStyle/>
        <a:p>
          <a:endParaRPr lang="en-US"/>
        </a:p>
      </dgm:t>
    </dgm:pt>
    <dgm:pt modelId="{EAF47A89-17AD-1643-8E73-A2CC4BA21BDB}" type="pres">
      <dgm:prSet presAssocID="{7676CCEE-1CD9-F348-AC67-716AFD37D1C9}" presName="sp" presStyleCnt="0"/>
      <dgm:spPr/>
    </dgm:pt>
    <dgm:pt modelId="{D7E3B798-26FF-7742-80F6-B0D41A0E4289}" type="pres">
      <dgm:prSet presAssocID="{C88E5687-D69B-C14F-A138-5C012A9F07E2}" presName="linNode" presStyleCnt="0"/>
      <dgm:spPr/>
    </dgm:pt>
    <dgm:pt modelId="{26FEBC6C-99EE-204E-BCD3-82E9CA00C0C1}" type="pres">
      <dgm:prSet presAssocID="{C88E5687-D69B-C14F-A138-5C012A9F07E2}" presName="parentText" presStyleLbl="node1" presStyleIdx="1" presStyleCnt="4" custLinFactNeighborY="-5739">
        <dgm:presLayoutVars>
          <dgm:chMax val="1"/>
          <dgm:bulletEnabled val="1"/>
        </dgm:presLayoutVars>
      </dgm:prSet>
      <dgm:spPr/>
      <dgm:t>
        <a:bodyPr/>
        <a:lstStyle/>
        <a:p>
          <a:endParaRPr lang="en-US"/>
        </a:p>
      </dgm:t>
    </dgm:pt>
    <dgm:pt modelId="{CD9E8A62-E454-B544-8B98-F02F70D70311}" type="pres">
      <dgm:prSet presAssocID="{C88E5687-D69B-C14F-A138-5C012A9F07E2}" presName="descendantText" presStyleLbl="alignAccFollowNode1" presStyleIdx="1" presStyleCnt="4">
        <dgm:presLayoutVars>
          <dgm:bulletEnabled val="1"/>
        </dgm:presLayoutVars>
      </dgm:prSet>
      <dgm:spPr/>
      <dgm:t>
        <a:bodyPr/>
        <a:lstStyle/>
        <a:p>
          <a:endParaRPr lang="en-US"/>
        </a:p>
      </dgm:t>
    </dgm:pt>
    <dgm:pt modelId="{9DF13EE2-04F2-384A-8CF0-0CA339BBF520}" type="pres">
      <dgm:prSet presAssocID="{54612893-5D84-3648-A966-7E2B55FF7B22}" presName="sp" presStyleCnt="0"/>
      <dgm:spPr/>
    </dgm:pt>
    <dgm:pt modelId="{95C941CD-7FE3-B74F-B51F-A5D0E2D6C01E}" type="pres">
      <dgm:prSet presAssocID="{F007776E-86C6-BD4A-B67D-58BE1C6A4E80}" presName="linNode" presStyleCnt="0"/>
      <dgm:spPr/>
    </dgm:pt>
    <dgm:pt modelId="{7934A132-CD2E-8D49-A2BB-0D4BF12A4274}" type="pres">
      <dgm:prSet presAssocID="{F007776E-86C6-BD4A-B67D-58BE1C6A4E80}" presName="parentText" presStyleLbl="node1" presStyleIdx="2" presStyleCnt="4">
        <dgm:presLayoutVars>
          <dgm:chMax val="1"/>
          <dgm:bulletEnabled val="1"/>
        </dgm:presLayoutVars>
      </dgm:prSet>
      <dgm:spPr/>
    </dgm:pt>
    <dgm:pt modelId="{28413B86-20EA-834D-89E2-C31394657680}" type="pres">
      <dgm:prSet presAssocID="{F007776E-86C6-BD4A-B67D-58BE1C6A4E80}" presName="descendantText" presStyleLbl="alignAccFollowNode1" presStyleIdx="2" presStyleCnt="4">
        <dgm:presLayoutVars>
          <dgm:bulletEnabled val="1"/>
        </dgm:presLayoutVars>
      </dgm:prSet>
      <dgm:spPr/>
      <dgm:t>
        <a:bodyPr/>
        <a:lstStyle/>
        <a:p>
          <a:endParaRPr lang="en-US"/>
        </a:p>
      </dgm:t>
    </dgm:pt>
    <dgm:pt modelId="{A5E3B6F0-6B90-0447-A00B-62CBA53B6FC0}" type="pres">
      <dgm:prSet presAssocID="{4D50D15B-5CA9-BF46-AF84-5F55455E686E}" presName="sp" presStyleCnt="0"/>
      <dgm:spPr/>
    </dgm:pt>
    <dgm:pt modelId="{0A584DD3-80A0-764B-AB69-A3474F79973E}" type="pres">
      <dgm:prSet presAssocID="{20CD4223-55C9-4E48-AB92-30E715E6D575}" presName="linNode" presStyleCnt="0"/>
      <dgm:spPr/>
    </dgm:pt>
    <dgm:pt modelId="{EC44F83A-C5A5-EB46-A0C9-71BBF019DE52}" type="pres">
      <dgm:prSet presAssocID="{20CD4223-55C9-4E48-AB92-30E715E6D575}" presName="parentText" presStyleLbl="node1" presStyleIdx="3" presStyleCnt="4">
        <dgm:presLayoutVars>
          <dgm:chMax val="1"/>
          <dgm:bulletEnabled val="1"/>
        </dgm:presLayoutVars>
      </dgm:prSet>
      <dgm:spPr/>
      <dgm:t>
        <a:bodyPr/>
        <a:lstStyle/>
        <a:p>
          <a:endParaRPr lang="en-US"/>
        </a:p>
      </dgm:t>
    </dgm:pt>
    <dgm:pt modelId="{262631C4-FAA0-3846-9371-04D4FCCAEAE3}" type="pres">
      <dgm:prSet presAssocID="{20CD4223-55C9-4E48-AB92-30E715E6D575}" presName="descendantText" presStyleLbl="alignAccFollowNode1" presStyleIdx="3" presStyleCnt="4">
        <dgm:presLayoutVars>
          <dgm:bulletEnabled val="1"/>
        </dgm:presLayoutVars>
      </dgm:prSet>
      <dgm:spPr/>
      <dgm:t>
        <a:bodyPr/>
        <a:lstStyle/>
        <a:p>
          <a:endParaRPr lang="en-US"/>
        </a:p>
      </dgm:t>
    </dgm:pt>
  </dgm:ptLst>
  <dgm:cxnLst>
    <dgm:cxn modelId="{968EE0CE-2A95-514A-906B-7F2173665B00}" srcId="{2BC57FB7-E314-2E4D-9D04-EFB356E70CC4}" destId="{C88E5687-D69B-C14F-A138-5C012A9F07E2}" srcOrd="1" destOrd="0" parTransId="{EE780F8E-88CE-BF4E-9C8D-7FDF41BC7E70}" sibTransId="{54612893-5D84-3648-A966-7E2B55FF7B22}"/>
    <dgm:cxn modelId="{315020A9-0CEF-4E40-A16F-54DC2222D4A6}" type="presOf" srcId="{9BD5C161-8227-514D-91CA-4E4F30D0ED24}" destId="{20702908-FD39-6541-AE89-193C762180B1}" srcOrd="0" destOrd="0" presId="urn:microsoft.com/office/officeart/2005/8/layout/vList5"/>
    <dgm:cxn modelId="{0BDCAA89-3BD8-704D-A129-068F51357DA8}" srcId="{2BC57FB7-E314-2E4D-9D04-EFB356E70CC4}" destId="{20CD4223-55C9-4E48-AB92-30E715E6D575}" srcOrd="3" destOrd="0" parTransId="{9FAC95AB-466A-BE49-848D-FCDDDC1CC484}" sibTransId="{57556BB5-2351-274F-B920-B6A879E420AE}"/>
    <dgm:cxn modelId="{856B894E-8AA1-CB46-AF8F-32E89943B838}" srcId="{20CD4223-55C9-4E48-AB92-30E715E6D575}" destId="{7D0A2DF8-3BCB-2D41-919B-0A46F547DF0D}" srcOrd="0" destOrd="0" parTransId="{950B5466-1C2D-EB45-A36A-868E003E3475}" sibTransId="{EC853D06-C912-CC47-86D4-2BB101CE346B}"/>
    <dgm:cxn modelId="{2B48F6DB-48DA-F943-BE94-227FE4DE6185}" srcId="{2BC57FB7-E314-2E4D-9D04-EFB356E70CC4}" destId="{F007776E-86C6-BD4A-B67D-58BE1C6A4E80}" srcOrd="2" destOrd="0" parTransId="{AA2B1EF1-D6D7-B54F-B417-1D609F1EE77A}" sibTransId="{4D50D15B-5CA9-BF46-AF84-5F55455E686E}"/>
    <dgm:cxn modelId="{7B2F0EF6-EFD4-0F4D-AF18-DEE4205D0F14}" type="presOf" srcId="{F007776E-86C6-BD4A-B67D-58BE1C6A4E80}" destId="{7934A132-CD2E-8D49-A2BB-0D4BF12A4274}" srcOrd="0" destOrd="0" presId="urn:microsoft.com/office/officeart/2005/8/layout/vList5"/>
    <dgm:cxn modelId="{C08B3385-922F-0247-B2D9-E2C5A39187E9}" srcId="{F007776E-86C6-BD4A-B67D-58BE1C6A4E80}" destId="{5BBDA8FC-E669-124F-B66A-1203A83ABA19}" srcOrd="0" destOrd="0" parTransId="{2D566190-A371-1142-BD24-009F0EA41BF3}" sibTransId="{1CDC2FCF-3A55-3C49-B30E-3BC8FEB6A72E}"/>
    <dgm:cxn modelId="{C2B910BD-811C-EC47-9CB3-B9E7A922ADDC}" type="presOf" srcId="{5BBDA8FC-E669-124F-B66A-1203A83ABA19}" destId="{28413B86-20EA-834D-89E2-C31394657680}" srcOrd="0" destOrd="0" presId="urn:microsoft.com/office/officeart/2005/8/layout/vList5"/>
    <dgm:cxn modelId="{11D6E1B0-0EE2-2040-B6BD-F030FE38FAD1}" type="presOf" srcId="{0870FEBF-30E2-5342-890B-46B26C9F05D5}" destId="{CD9E8A62-E454-B544-8B98-F02F70D70311}" srcOrd="0" destOrd="0" presId="urn:microsoft.com/office/officeart/2005/8/layout/vList5"/>
    <dgm:cxn modelId="{3B50AE33-9F02-3E48-ADAF-2B4D9D83B910}" srcId="{C88E5687-D69B-C14F-A138-5C012A9F07E2}" destId="{0870FEBF-30E2-5342-890B-46B26C9F05D5}" srcOrd="0" destOrd="0" parTransId="{57853859-6F1E-524B-A98A-338BEB0D61A9}" sibTransId="{C7EE3080-80B5-174C-9C90-5DA59E4943C2}"/>
    <dgm:cxn modelId="{860F3AB3-7ECF-2C4C-B43A-22D2793E8954}" type="presOf" srcId="{C88E5687-D69B-C14F-A138-5C012A9F07E2}" destId="{26FEBC6C-99EE-204E-BCD3-82E9CA00C0C1}" srcOrd="0" destOrd="0" presId="urn:microsoft.com/office/officeart/2005/8/layout/vList5"/>
    <dgm:cxn modelId="{5B15DAF8-574B-F646-8FB2-6FD4A5E88EAF}" type="presOf" srcId="{7D0A2DF8-3BCB-2D41-919B-0A46F547DF0D}" destId="{262631C4-FAA0-3846-9371-04D4FCCAEAE3}" srcOrd="0" destOrd="0" presId="urn:microsoft.com/office/officeart/2005/8/layout/vList5"/>
    <dgm:cxn modelId="{3E511502-2E1E-B941-9467-98BAD0BB20E4}" type="presOf" srcId="{F02EDCB0-955E-E24D-AF61-638B4A674ADD}" destId="{408ADF59-663D-1744-84F4-8918AB2FC827}" srcOrd="0" destOrd="0" presId="urn:microsoft.com/office/officeart/2005/8/layout/vList5"/>
    <dgm:cxn modelId="{1DFBC366-1050-5846-A02D-57AEF89B5CBF}" srcId="{F02EDCB0-955E-E24D-AF61-638B4A674ADD}" destId="{9BD5C161-8227-514D-91CA-4E4F30D0ED24}" srcOrd="0" destOrd="0" parTransId="{0B1C16FB-A119-F241-B405-4117AC442121}" sibTransId="{42B7BC53-4CE9-BB45-A9AF-E5C12D8035B7}"/>
    <dgm:cxn modelId="{1614308C-F0E6-8E4A-BA92-8C1539286769}" type="presOf" srcId="{20CD4223-55C9-4E48-AB92-30E715E6D575}" destId="{EC44F83A-C5A5-EB46-A0C9-71BBF019DE52}" srcOrd="0" destOrd="0" presId="urn:microsoft.com/office/officeart/2005/8/layout/vList5"/>
    <dgm:cxn modelId="{454944A5-385F-E64B-A87E-4BE6ABB8E909}" srcId="{2BC57FB7-E314-2E4D-9D04-EFB356E70CC4}" destId="{F02EDCB0-955E-E24D-AF61-638B4A674ADD}" srcOrd="0" destOrd="0" parTransId="{0500089D-28D9-F048-8083-0BD13DFA5F59}" sibTransId="{7676CCEE-1CD9-F348-AC67-716AFD37D1C9}"/>
    <dgm:cxn modelId="{6E48BB3A-D0F1-284B-8F21-D8ED9C923D6D}" type="presOf" srcId="{2BC57FB7-E314-2E4D-9D04-EFB356E70CC4}" destId="{59D79F21-FDAD-1C4A-B013-84FDCF69BD80}" srcOrd="0" destOrd="0" presId="urn:microsoft.com/office/officeart/2005/8/layout/vList5"/>
    <dgm:cxn modelId="{DC0CAD65-076B-DA41-B749-2786BB26BBCB}" type="presParOf" srcId="{59D79F21-FDAD-1C4A-B013-84FDCF69BD80}" destId="{33E10021-76B0-D945-AA07-5F1AFCD02419}" srcOrd="0" destOrd="0" presId="urn:microsoft.com/office/officeart/2005/8/layout/vList5"/>
    <dgm:cxn modelId="{B11FAC6C-B816-284A-93DD-DE97BDA21C18}" type="presParOf" srcId="{33E10021-76B0-D945-AA07-5F1AFCD02419}" destId="{408ADF59-663D-1744-84F4-8918AB2FC827}" srcOrd="0" destOrd="0" presId="urn:microsoft.com/office/officeart/2005/8/layout/vList5"/>
    <dgm:cxn modelId="{850A0A25-A4A8-1C41-9716-B078B37B4B84}" type="presParOf" srcId="{33E10021-76B0-D945-AA07-5F1AFCD02419}" destId="{20702908-FD39-6541-AE89-193C762180B1}" srcOrd="1" destOrd="0" presId="urn:microsoft.com/office/officeart/2005/8/layout/vList5"/>
    <dgm:cxn modelId="{D75989CF-08E8-DB41-AF90-37DF0DDE831D}" type="presParOf" srcId="{59D79F21-FDAD-1C4A-B013-84FDCF69BD80}" destId="{EAF47A89-17AD-1643-8E73-A2CC4BA21BDB}" srcOrd="1" destOrd="0" presId="urn:microsoft.com/office/officeart/2005/8/layout/vList5"/>
    <dgm:cxn modelId="{33377091-ABB5-E249-89B0-2928DA2CBE95}" type="presParOf" srcId="{59D79F21-FDAD-1C4A-B013-84FDCF69BD80}" destId="{D7E3B798-26FF-7742-80F6-B0D41A0E4289}" srcOrd="2" destOrd="0" presId="urn:microsoft.com/office/officeart/2005/8/layout/vList5"/>
    <dgm:cxn modelId="{E45BE0B3-C6C9-0144-AA56-59898CA16CFC}" type="presParOf" srcId="{D7E3B798-26FF-7742-80F6-B0D41A0E4289}" destId="{26FEBC6C-99EE-204E-BCD3-82E9CA00C0C1}" srcOrd="0" destOrd="0" presId="urn:microsoft.com/office/officeart/2005/8/layout/vList5"/>
    <dgm:cxn modelId="{7B1C7411-E5FD-9543-AD49-5BDCCCE35172}" type="presParOf" srcId="{D7E3B798-26FF-7742-80F6-B0D41A0E4289}" destId="{CD9E8A62-E454-B544-8B98-F02F70D70311}" srcOrd="1" destOrd="0" presId="urn:microsoft.com/office/officeart/2005/8/layout/vList5"/>
    <dgm:cxn modelId="{4A69B541-653C-5443-940E-E51B6FEF0183}" type="presParOf" srcId="{59D79F21-FDAD-1C4A-B013-84FDCF69BD80}" destId="{9DF13EE2-04F2-384A-8CF0-0CA339BBF520}" srcOrd="3" destOrd="0" presId="urn:microsoft.com/office/officeart/2005/8/layout/vList5"/>
    <dgm:cxn modelId="{24CA7270-9882-0042-B1BA-7EC882DC9B24}" type="presParOf" srcId="{59D79F21-FDAD-1C4A-B013-84FDCF69BD80}" destId="{95C941CD-7FE3-B74F-B51F-A5D0E2D6C01E}" srcOrd="4" destOrd="0" presId="urn:microsoft.com/office/officeart/2005/8/layout/vList5"/>
    <dgm:cxn modelId="{73C851E0-3B07-D748-9139-9A79CDF64813}" type="presParOf" srcId="{95C941CD-7FE3-B74F-B51F-A5D0E2D6C01E}" destId="{7934A132-CD2E-8D49-A2BB-0D4BF12A4274}" srcOrd="0" destOrd="0" presId="urn:microsoft.com/office/officeart/2005/8/layout/vList5"/>
    <dgm:cxn modelId="{949E4AD4-A9A0-F148-8A08-0464292B73D1}" type="presParOf" srcId="{95C941CD-7FE3-B74F-B51F-A5D0E2D6C01E}" destId="{28413B86-20EA-834D-89E2-C31394657680}" srcOrd="1" destOrd="0" presId="urn:microsoft.com/office/officeart/2005/8/layout/vList5"/>
    <dgm:cxn modelId="{278620B2-CDE2-984E-9E31-2602B9EC14C3}" type="presParOf" srcId="{59D79F21-FDAD-1C4A-B013-84FDCF69BD80}" destId="{A5E3B6F0-6B90-0447-A00B-62CBA53B6FC0}" srcOrd="5" destOrd="0" presId="urn:microsoft.com/office/officeart/2005/8/layout/vList5"/>
    <dgm:cxn modelId="{E3314949-C269-9F4A-8099-82C8681570CC}" type="presParOf" srcId="{59D79F21-FDAD-1C4A-B013-84FDCF69BD80}" destId="{0A584DD3-80A0-764B-AB69-A3474F79973E}" srcOrd="6" destOrd="0" presId="urn:microsoft.com/office/officeart/2005/8/layout/vList5"/>
    <dgm:cxn modelId="{8E0737E8-6B96-4A4A-A8A9-B7281E2DC92B}" type="presParOf" srcId="{0A584DD3-80A0-764B-AB69-A3474F79973E}" destId="{EC44F83A-C5A5-EB46-A0C9-71BBF019DE52}" srcOrd="0" destOrd="0" presId="urn:microsoft.com/office/officeart/2005/8/layout/vList5"/>
    <dgm:cxn modelId="{C7753708-2ED4-7043-A5ED-135430586C76}" type="presParOf" srcId="{0A584DD3-80A0-764B-AB69-A3474F79973E}" destId="{262631C4-FAA0-3846-9371-04D4FCCAEAE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B4F296-7D01-5644-870B-18916546510F}" type="doc">
      <dgm:prSet loTypeId="urn:microsoft.com/office/officeart/2005/8/layout/cycle7" loCatId="" qsTypeId="urn:microsoft.com/office/officeart/2005/8/quickstyle/simple4" qsCatId="simple" csTypeId="urn:microsoft.com/office/officeart/2005/8/colors/colorful1" csCatId="colorful" phldr="1"/>
      <dgm:spPr/>
      <dgm:t>
        <a:bodyPr/>
        <a:lstStyle/>
        <a:p>
          <a:endParaRPr lang="en-US"/>
        </a:p>
      </dgm:t>
    </dgm:pt>
    <dgm:pt modelId="{A507BC5B-FBCC-B748-A1EB-CCBFA700B853}">
      <dgm:prSet phldrT="[Text]"/>
      <dgm:spPr/>
      <dgm:t>
        <a:bodyPr/>
        <a:lstStyle/>
        <a:p>
          <a:r>
            <a:rPr lang="en-US" dirty="0" smtClean="0"/>
            <a:t>Critical consciousness by centering the learner in deconstructing knowledge production</a:t>
          </a:r>
          <a:endParaRPr lang="en-US" dirty="0"/>
        </a:p>
      </dgm:t>
    </dgm:pt>
    <dgm:pt modelId="{AD91D225-BB6C-FB41-9BAD-1130F4AF4F6F}" type="parTrans" cxnId="{EC08C762-6D2F-1040-8F91-1D2003A32D0B}">
      <dgm:prSet/>
      <dgm:spPr/>
      <dgm:t>
        <a:bodyPr/>
        <a:lstStyle/>
        <a:p>
          <a:endParaRPr lang="en-US"/>
        </a:p>
      </dgm:t>
    </dgm:pt>
    <dgm:pt modelId="{867B8D4D-0C82-CA4B-8292-988D238BA6E0}" type="sibTrans" cxnId="{EC08C762-6D2F-1040-8F91-1D2003A32D0B}">
      <dgm:prSet/>
      <dgm:spPr/>
      <dgm:t>
        <a:bodyPr/>
        <a:lstStyle/>
        <a:p>
          <a:endParaRPr lang="en-US"/>
        </a:p>
      </dgm:t>
    </dgm:pt>
    <dgm:pt modelId="{F52A0FE4-1EE9-3943-9401-1864A823A22C}">
      <dgm:prSet phldrT="[Text]"/>
      <dgm:spPr/>
      <dgm:t>
        <a:bodyPr/>
        <a:lstStyle/>
        <a:p>
          <a:r>
            <a:rPr lang="en-US" dirty="0" smtClean="0"/>
            <a:t>Understanding race/ethnicity, social justice, and anti-oppression as concepts</a:t>
          </a:r>
          <a:endParaRPr lang="en-US" dirty="0"/>
        </a:p>
      </dgm:t>
    </dgm:pt>
    <dgm:pt modelId="{67B153AB-4DA6-4047-B41C-EE53496F3A33}" type="parTrans" cxnId="{B0B7372F-3E9E-3542-A3EE-6FDB35FD8408}">
      <dgm:prSet/>
      <dgm:spPr/>
      <dgm:t>
        <a:bodyPr/>
        <a:lstStyle/>
        <a:p>
          <a:endParaRPr lang="en-US"/>
        </a:p>
      </dgm:t>
    </dgm:pt>
    <dgm:pt modelId="{6C036AFD-E48F-0E4B-AA26-71A38FF47847}" type="sibTrans" cxnId="{B0B7372F-3E9E-3542-A3EE-6FDB35FD8408}">
      <dgm:prSet/>
      <dgm:spPr/>
      <dgm:t>
        <a:bodyPr/>
        <a:lstStyle/>
        <a:p>
          <a:endParaRPr lang="en-US"/>
        </a:p>
      </dgm:t>
    </dgm:pt>
    <dgm:pt modelId="{BE92C47C-D98A-A14C-BB6B-1E2E4B1C2CE2}">
      <dgm:prSet phldrT="[Text]"/>
      <dgm:spPr/>
      <dgm:t>
        <a:bodyPr/>
        <a:lstStyle/>
        <a:p>
          <a:r>
            <a:rPr lang="en-US" dirty="0" smtClean="0"/>
            <a:t>Connecting knowledge building and critical praxis in the context of people and places</a:t>
          </a:r>
          <a:endParaRPr lang="en-US" dirty="0"/>
        </a:p>
      </dgm:t>
    </dgm:pt>
    <dgm:pt modelId="{EEAE0414-B149-BD4B-B5D9-F1E91964D2E7}" type="parTrans" cxnId="{FB621536-3EA8-994F-8603-F8FF662984CC}">
      <dgm:prSet/>
      <dgm:spPr/>
      <dgm:t>
        <a:bodyPr/>
        <a:lstStyle/>
        <a:p>
          <a:endParaRPr lang="en-US"/>
        </a:p>
      </dgm:t>
    </dgm:pt>
    <dgm:pt modelId="{C7AE933B-16F2-7A46-B050-88E6527F7553}" type="sibTrans" cxnId="{FB621536-3EA8-994F-8603-F8FF662984CC}">
      <dgm:prSet/>
      <dgm:spPr/>
      <dgm:t>
        <a:bodyPr/>
        <a:lstStyle/>
        <a:p>
          <a:endParaRPr lang="en-US"/>
        </a:p>
      </dgm:t>
    </dgm:pt>
    <dgm:pt modelId="{713522F5-4E30-0D48-B68E-6A4662DD259F}" type="pres">
      <dgm:prSet presAssocID="{0AB4F296-7D01-5644-870B-18916546510F}" presName="Name0" presStyleCnt="0">
        <dgm:presLayoutVars>
          <dgm:dir/>
          <dgm:resizeHandles val="exact"/>
        </dgm:presLayoutVars>
      </dgm:prSet>
      <dgm:spPr/>
    </dgm:pt>
    <dgm:pt modelId="{76D58317-E22A-8C49-9A4C-030DD55D2F07}" type="pres">
      <dgm:prSet presAssocID="{A507BC5B-FBCC-B748-A1EB-CCBFA700B853}" presName="node" presStyleLbl="node1" presStyleIdx="0" presStyleCnt="3" custScaleX="173983" custRadScaleRad="80750" custRadScaleInc="-15571">
        <dgm:presLayoutVars>
          <dgm:bulletEnabled val="1"/>
        </dgm:presLayoutVars>
      </dgm:prSet>
      <dgm:spPr/>
      <dgm:t>
        <a:bodyPr/>
        <a:lstStyle/>
        <a:p>
          <a:endParaRPr lang="en-US"/>
        </a:p>
      </dgm:t>
    </dgm:pt>
    <dgm:pt modelId="{2770376A-2B67-314A-9E99-5A7A00A99855}" type="pres">
      <dgm:prSet presAssocID="{867B8D4D-0C82-CA4B-8292-988D238BA6E0}" presName="sibTrans" presStyleLbl="sibTrans2D1" presStyleIdx="0" presStyleCnt="3" custScaleX="140096" custLinFactNeighborX="82370" custLinFactNeighborY="-5495"/>
      <dgm:spPr/>
    </dgm:pt>
    <dgm:pt modelId="{93B7C6E4-3365-C44C-B71F-42BCE6EA2185}" type="pres">
      <dgm:prSet presAssocID="{867B8D4D-0C82-CA4B-8292-988D238BA6E0}" presName="connectorText" presStyleLbl="sibTrans2D1" presStyleIdx="0" presStyleCnt="3"/>
      <dgm:spPr/>
    </dgm:pt>
    <dgm:pt modelId="{91F1564C-BA28-8441-9E90-1BB77EF230BC}" type="pres">
      <dgm:prSet presAssocID="{F52A0FE4-1EE9-3943-9401-1864A823A22C}" presName="node" presStyleLbl="node1" presStyleIdx="1" presStyleCnt="3" custScaleX="139506" custScaleY="149637" custRadScaleRad="99022" custRadScaleInc="-28340">
        <dgm:presLayoutVars>
          <dgm:bulletEnabled val="1"/>
        </dgm:presLayoutVars>
      </dgm:prSet>
      <dgm:spPr/>
      <dgm:t>
        <a:bodyPr/>
        <a:lstStyle/>
        <a:p>
          <a:endParaRPr lang="en-US"/>
        </a:p>
      </dgm:t>
    </dgm:pt>
    <dgm:pt modelId="{0F78BE0A-0E03-CC44-BCF9-237055D884D7}" type="pres">
      <dgm:prSet presAssocID="{6C036AFD-E48F-0E4B-AA26-71A38FF47847}" presName="sibTrans" presStyleLbl="sibTrans2D1" presStyleIdx="1" presStyleCnt="3"/>
      <dgm:spPr/>
    </dgm:pt>
    <dgm:pt modelId="{319227ED-3E8C-EA4F-BA81-6CA27FB29C88}" type="pres">
      <dgm:prSet presAssocID="{6C036AFD-E48F-0E4B-AA26-71A38FF47847}" presName="connectorText" presStyleLbl="sibTrans2D1" presStyleIdx="1" presStyleCnt="3"/>
      <dgm:spPr/>
    </dgm:pt>
    <dgm:pt modelId="{2D0515D2-58FF-8A4C-8D07-D04B37326902}" type="pres">
      <dgm:prSet presAssocID="{BE92C47C-D98A-A14C-BB6B-1E2E4B1C2CE2}" presName="node" presStyleLbl="node1" presStyleIdx="2" presStyleCnt="3" custScaleX="140562" custScaleY="140672" custRadScaleRad="94517" custRadScaleInc="22540">
        <dgm:presLayoutVars>
          <dgm:bulletEnabled val="1"/>
        </dgm:presLayoutVars>
      </dgm:prSet>
      <dgm:spPr/>
      <dgm:t>
        <a:bodyPr/>
        <a:lstStyle/>
        <a:p>
          <a:endParaRPr lang="en-US"/>
        </a:p>
      </dgm:t>
    </dgm:pt>
    <dgm:pt modelId="{F22BFB04-FD3C-564D-BBBD-7A5E5B08E3E5}" type="pres">
      <dgm:prSet presAssocID="{C7AE933B-16F2-7A46-B050-88E6527F7553}" presName="sibTrans" presStyleLbl="sibTrans2D1" presStyleIdx="2" presStyleCnt="3" custScaleX="114626" custLinFactX="-14343" custLinFactNeighborX="-100000" custLinFactNeighborY="-10986"/>
      <dgm:spPr/>
    </dgm:pt>
    <dgm:pt modelId="{DBD15D16-D7E3-C54B-AD1C-311017E7B648}" type="pres">
      <dgm:prSet presAssocID="{C7AE933B-16F2-7A46-B050-88E6527F7553}" presName="connectorText" presStyleLbl="sibTrans2D1" presStyleIdx="2" presStyleCnt="3"/>
      <dgm:spPr/>
    </dgm:pt>
  </dgm:ptLst>
  <dgm:cxnLst>
    <dgm:cxn modelId="{8B9A0F37-01FE-924A-95E8-17F0ACD85563}" type="presOf" srcId="{6C036AFD-E48F-0E4B-AA26-71A38FF47847}" destId="{0F78BE0A-0E03-CC44-BCF9-237055D884D7}" srcOrd="0" destOrd="0" presId="urn:microsoft.com/office/officeart/2005/8/layout/cycle7"/>
    <dgm:cxn modelId="{C62C7462-84FB-DF4E-A830-5E973DD3E332}" type="presOf" srcId="{F52A0FE4-1EE9-3943-9401-1864A823A22C}" destId="{91F1564C-BA28-8441-9E90-1BB77EF230BC}" srcOrd="0" destOrd="0" presId="urn:microsoft.com/office/officeart/2005/8/layout/cycle7"/>
    <dgm:cxn modelId="{1FA3FD41-BD10-4842-859B-8EEE7CF98738}" type="presOf" srcId="{C7AE933B-16F2-7A46-B050-88E6527F7553}" destId="{F22BFB04-FD3C-564D-BBBD-7A5E5B08E3E5}" srcOrd="0" destOrd="0" presId="urn:microsoft.com/office/officeart/2005/8/layout/cycle7"/>
    <dgm:cxn modelId="{A7E7FB96-174B-A745-ADA8-C6F637CF56EA}" type="presOf" srcId="{867B8D4D-0C82-CA4B-8292-988D238BA6E0}" destId="{93B7C6E4-3365-C44C-B71F-42BCE6EA2185}" srcOrd="1" destOrd="0" presId="urn:microsoft.com/office/officeart/2005/8/layout/cycle7"/>
    <dgm:cxn modelId="{E8DE098A-4619-7F42-BC8F-8F459DA055D0}" type="presOf" srcId="{0AB4F296-7D01-5644-870B-18916546510F}" destId="{713522F5-4E30-0D48-B68E-6A4662DD259F}" srcOrd="0" destOrd="0" presId="urn:microsoft.com/office/officeart/2005/8/layout/cycle7"/>
    <dgm:cxn modelId="{3AA932F5-9238-3040-8CD2-63DA55845267}" type="presOf" srcId="{C7AE933B-16F2-7A46-B050-88E6527F7553}" destId="{DBD15D16-D7E3-C54B-AD1C-311017E7B648}" srcOrd="1" destOrd="0" presId="urn:microsoft.com/office/officeart/2005/8/layout/cycle7"/>
    <dgm:cxn modelId="{998A4696-051C-7645-B481-AF5FF336B385}" type="presOf" srcId="{867B8D4D-0C82-CA4B-8292-988D238BA6E0}" destId="{2770376A-2B67-314A-9E99-5A7A00A99855}" srcOrd="0" destOrd="0" presId="urn:microsoft.com/office/officeart/2005/8/layout/cycle7"/>
    <dgm:cxn modelId="{FB621536-3EA8-994F-8603-F8FF662984CC}" srcId="{0AB4F296-7D01-5644-870B-18916546510F}" destId="{BE92C47C-D98A-A14C-BB6B-1E2E4B1C2CE2}" srcOrd="2" destOrd="0" parTransId="{EEAE0414-B149-BD4B-B5D9-F1E91964D2E7}" sibTransId="{C7AE933B-16F2-7A46-B050-88E6527F7553}"/>
    <dgm:cxn modelId="{FC1E16FE-43FE-3243-BE17-44632DCD8235}" type="presOf" srcId="{6C036AFD-E48F-0E4B-AA26-71A38FF47847}" destId="{319227ED-3E8C-EA4F-BA81-6CA27FB29C88}" srcOrd="1" destOrd="0" presId="urn:microsoft.com/office/officeart/2005/8/layout/cycle7"/>
    <dgm:cxn modelId="{B0B7372F-3E9E-3542-A3EE-6FDB35FD8408}" srcId="{0AB4F296-7D01-5644-870B-18916546510F}" destId="{F52A0FE4-1EE9-3943-9401-1864A823A22C}" srcOrd="1" destOrd="0" parTransId="{67B153AB-4DA6-4047-B41C-EE53496F3A33}" sibTransId="{6C036AFD-E48F-0E4B-AA26-71A38FF47847}"/>
    <dgm:cxn modelId="{EC08C762-6D2F-1040-8F91-1D2003A32D0B}" srcId="{0AB4F296-7D01-5644-870B-18916546510F}" destId="{A507BC5B-FBCC-B748-A1EB-CCBFA700B853}" srcOrd="0" destOrd="0" parTransId="{AD91D225-BB6C-FB41-9BAD-1130F4AF4F6F}" sibTransId="{867B8D4D-0C82-CA4B-8292-988D238BA6E0}"/>
    <dgm:cxn modelId="{E2F35C73-74E6-7C4C-B9E1-933B991E0E6B}" type="presOf" srcId="{A507BC5B-FBCC-B748-A1EB-CCBFA700B853}" destId="{76D58317-E22A-8C49-9A4C-030DD55D2F07}" srcOrd="0" destOrd="0" presId="urn:microsoft.com/office/officeart/2005/8/layout/cycle7"/>
    <dgm:cxn modelId="{2B5F0FD0-3E01-AD4D-B666-15DD50F44E07}" type="presOf" srcId="{BE92C47C-D98A-A14C-BB6B-1E2E4B1C2CE2}" destId="{2D0515D2-58FF-8A4C-8D07-D04B37326902}" srcOrd="0" destOrd="0" presId="urn:microsoft.com/office/officeart/2005/8/layout/cycle7"/>
    <dgm:cxn modelId="{556E960B-C770-A740-9BBC-F6DECFEF5B70}" type="presParOf" srcId="{713522F5-4E30-0D48-B68E-6A4662DD259F}" destId="{76D58317-E22A-8C49-9A4C-030DD55D2F07}" srcOrd="0" destOrd="0" presId="urn:microsoft.com/office/officeart/2005/8/layout/cycle7"/>
    <dgm:cxn modelId="{151D6C19-25C8-204B-A905-C288A67D4F71}" type="presParOf" srcId="{713522F5-4E30-0D48-B68E-6A4662DD259F}" destId="{2770376A-2B67-314A-9E99-5A7A00A99855}" srcOrd="1" destOrd="0" presId="urn:microsoft.com/office/officeart/2005/8/layout/cycle7"/>
    <dgm:cxn modelId="{068414A3-46DE-8B4E-96A7-5C06A49DE660}" type="presParOf" srcId="{2770376A-2B67-314A-9E99-5A7A00A99855}" destId="{93B7C6E4-3365-C44C-B71F-42BCE6EA2185}" srcOrd="0" destOrd="0" presId="urn:microsoft.com/office/officeart/2005/8/layout/cycle7"/>
    <dgm:cxn modelId="{1F198A02-CD35-FD4E-BF3F-719CA7F480A3}" type="presParOf" srcId="{713522F5-4E30-0D48-B68E-6A4662DD259F}" destId="{91F1564C-BA28-8441-9E90-1BB77EF230BC}" srcOrd="2" destOrd="0" presId="urn:microsoft.com/office/officeart/2005/8/layout/cycle7"/>
    <dgm:cxn modelId="{A87B0F4C-8ED1-5442-AA89-AECFC5804B16}" type="presParOf" srcId="{713522F5-4E30-0D48-B68E-6A4662DD259F}" destId="{0F78BE0A-0E03-CC44-BCF9-237055D884D7}" srcOrd="3" destOrd="0" presId="urn:microsoft.com/office/officeart/2005/8/layout/cycle7"/>
    <dgm:cxn modelId="{F371B01A-4755-4448-985F-E3FD6DB5A575}" type="presParOf" srcId="{0F78BE0A-0E03-CC44-BCF9-237055D884D7}" destId="{319227ED-3E8C-EA4F-BA81-6CA27FB29C88}" srcOrd="0" destOrd="0" presId="urn:microsoft.com/office/officeart/2005/8/layout/cycle7"/>
    <dgm:cxn modelId="{59E7D209-3F39-534E-ACD7-379C4C6952AB}" type="presParOf" srcId="{713522F5-4E30-0D48-B68E-6A4662DD259F}" destId="{2D0515D2-58FF-8A4C-8D07-D04B37326902}" srcOrd="4" destOrd="0" presId="urn:microsoft.com/office/officeart/2005/8/layout/cycle7"/>
    <dgm:cxn modelId="{D12D7F2A-203F-0744-A47F-256502DD2475}" type="presParOf" srcId="{713522F5-4E30-0D48-B68E-6A4662DD259F}" destId="{F22BFB04-FD3C-564D-BBBD-7A5E5B08E3E5}" srcOrd="5" destOrd="0" presId="urn:microsoft.com/office/officeart/2005/8/layout/cycle7"/>
    <dgm:cxn modelId="{2F8F1139-5A1E-C642-9EBD-A71BD5761C75}" type="presParOf" srcId="{F22BFB04-FD3C-564D-BBBD-7A5E5B08E3E5}" destId="{DBD15D16-D7E3-C54B-AD1C-311017E7B648}"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C57FB7-E314-2E4D-9D04-EFB356E70CC4}" type="doc">
      <dgm:prSet loTypeId="urn:microsoft.com/office/officeart/2005/8/layout/vList5" loCatId="" qsTypeId="urn:microsoft.com/office/officeart/2005/8/quickstyle/simple4" qsCatId="simple" csTypeId="urn:microsoft.com/office/officeart/2005/8/colors/colorful2" csCatId="colorful" phldr="1"/>
      <dgm:spPr/>
      <dgm:t>
        <a:bodyPr/>
        <a:lstStyle/>
        <a:p>
          <a:endParaRPr lang="en-US"/>
        </a:p>
      </dgm:t>
    </dgm:pt>
    <dgm:pt modelId="{F02EDCB0-955E-E24D-AF61-638B4A674ADD}">
      <dgm:prSet phldrT="[Text]"/>
      <dgm:spPr/>
      <dgm:t>
        <a:bodyPr/>
        <a:lstStyle/>
        <a:p>
          <a:r>
            <a:rPr lang="en-US" dirty="0" smtClean="0"/>
            <a:t>INSTRUMENTAL-TECHNICAL</a:t>
          </a:r>
          <a:endParaRPr lang="en-US" dirty="0"/>
        </a:p>
      </dgm:t>
    </dgm:pt>
    <dgm:pt modelId="{0500089D-28D9-F048-8083-0BD13DFA5F59}" type="parTrans" cxnId="{454944A5-385F-E64B-A87E-4BE6ABB8E909}">
      <dgm:prSet/>
      <dgm:spPr/>
      <dgm:t>
        <a:bodyPr/>
        <a:lstStyle/>
        <a:p>
          <a:endParaRPr lang="en-US"/>
        </a:p>
      </dgm:t>
    </dgm:pt>
    <dgm:pt modelId="{7676CCEE-1CD9-F348-AC67-716AFD37D1C9}" type="sibTrans" cxnId="{454944A5-385F-E64B-A87E-4BE6ABB8E909}">
      <dgm:prSet/>
      <dgm:spPr/>
      <dgm:t>
        <a:bodyPr/>
        <a:lstStyle/>
        <a:p>
          <a:endParaRPr lang="en-US"/>
        </a:p>
      </dgm:t>
    </dgm:pt>
    <dgm:pt modelId="{E774DA1C-3429-5143-8A46-0EE561847717}">
      <dgm:prSet phldrT="[Text]"/>
      <dgm:spPr/>
      <dgm:t>
        <a:bodyPr/>
        <a:lstStyle/>
        <a:p>
          <a:r>
            <a:rPr lang="en-US" dirty="0" smtClean="0"/>
            <a:t>Objective reality beyond subjective perception</a:t>
          </a:r>
          <a:endParaRPr lang="en-US" dirty="0"/>
        </a:p>
      </dgm:t>
    </dgm:pt>
    <dgm:pt modelId="{0A863BD2-A636-C641-ADF1-645F283DE43D}" type="parTrans" cxnId="{D704FEC0-71BE-1D4F-A8A0-523F6C657EF4}">
      <dgm:prSet/>
      <dgm:spPr/>
      <dgm:t>
        <a:bodyPr/>
        <a:lstStyle/>
        <a:p>
          <a:endParaRPr lang="en-US"/>
        </a:p>
      </dgm:t>
    </dgm:pt>
    <dgm:pt modelId="{F86EC919-C746-6E48-85CB-6F683134031B}" type="sibTrans" cxnId="{D704FEC0-71BE-1D4F-A8A0-523F6C657EF4}">
      <dgm:prSet/>
      <dgm:spPr/>
      <dgm:t>
        <a:bodyPr/>
        <a:lstStyle/>
        <a:p>
          <a:endParaRPr lang="en-US"/>
        </a:p>
      </dgm:t>
    </dgm:pt>
    <dgm:pt modelId="{C8E6E91B-4BF9-394B-B620-378425A774B9}">
      <dgm:prSet phldrT="[Text]"/>
      <dgm:spPr/>
      <dgm:t>
        <a:bodyPr/>
        <a:lstStyle/>
        <a:p>
          <a:r>
            <a:rPr lang="en-US" dirty="0" smtClean="0"/>
            <a:t>Laws that govern human behaviors discovered through empirical research</a:t>
          </a:r>
          <a:endParaRPr lang="en-US" dirty="0"/>
        </a:p>
      </dgm:t>
    </dgm:pt>
    <dgm:pt modelId="{8D1CD187-BD95-944C-8275-D58BA0390CCF}" type="parTrans" cxnId="{810D9C57-2DCD-9345-8553-A692AA6A2978}">
      <dgm:prSet/>
      <dgm:spPr/>
      <dgm:t>
        <a:bodyPr/>
        <a:lstStyle/>
        <a:p>
          <a:endParaRPr lang="en-US"/>
        </a:p>
      </dgm:t>
    </dgm:pt>
    <dgm:pt modelId="{87DA4D7A-2AEF-B746-B378-64B33E414CBE}" type="sibTrans" cxnId="{810D9C57-2DCD-9345-8553-A692AA6A2978}">
      <dgm:prSet/>
      <dgm:spPr/>
      <dgm:t>
        <a:bodyPr/>
        <a:lstStyle/>
        <a:p>
          <a:endParaRPr lang="en-US"/>
        </a:p>
      </dgm:t>
    </dgm:pt>
    <dgm:pt modelId="{7DC9D0BB-5E92-484E-8A9F-F03FDB513FA7}">
      <dgm:prSet phldrT="[Text]"/>
      <dgm:spPr/>
      <dgm:t>
        <a:bodyPr/>
        <a:lstStyle/>
        <a:p>
          <a:r>
            <a:rPr lang="en-US" dirty="0" smtClean="0"/>
            <a:t>Human needs can be addressed by learning the laws of human behaviors so predictions can help control life situations</a:t>
          </a:r>
          <a:endParaRPr lang="en-US" dirty="0"/>
        </a:p>
      </dgm:t>
    </dgm:pt>
    <dgm:pt modelId="{DDD8C767-74A0-974B-B0A2-CCB9A60897BB}" type="parTrans" cxnId="{E2CC97B5-D719-7641-93B1-93CFB22C48C5}">
      <dgm:prSet/>
      <dgm:spPr/>
      <dgm:t>
        <a:bodyPr/>
        <a:lstStyle/>
        <a:p>
          <a:endParaRPr lang="en-US"/>
        </a:p>
      </dgm:t>
    </dgm:pt>
    <dgm:pt modelId="{101142B6-2EB3-C748-8840-27026669E558}" type="sibTrans" cxnId="{E2CC97B5-D719-7641-93B1-93CFB22C48C5}">
      <dgm:prSet/>
      <dgm:spPr/>
      <dgm:t>
        <a:bodyPr/>
        <a:lstStyle/>
        <a:p>
          <a:endParaRPr lang="en-US"/>
        </a:p>
      </dgm:t>
    </dgm:pt>
    <dgm:pt modelId="{9178080F-F633-EF41-AC26-372BD3FA34AF}">
      <dgm:prSet phldrT="[Text]"/>
      <dgm:spPr/>
      <dgm:t>
        <a:bodyPr/>
        <a:lstStyle/>
        <a:p>
          <a:r>
            <a:rPr lang="en-US" dirty="0" smtClean="0"/>
            <a:t>In practice—giving knowledge, skills &amp; methods by expert</a:t>
          </a:r>
          <a:endParaRPr lang="en-US" dirty="0"/>
        </a:p>
      </dgm:t>
    </dgm:pt>
    <dgm:pt modelId="{E1A6D307-2534-8C41-89C6-7CD803428855}" type="parTrans" cxnId="{6B15CBAF-9301-164F-A8CA-6119C46BD7D0}">
      <dgm:prSet/>
      <dgm:spPr/>
      <dgm:t>
        <a:bodyPr/>
        <a:lstStyle/>
        <a:p>
          <a:endParaRPr lang="en-US"/>
        </a:p>
      </dgm:t>
    </dgm:pt>
    <dgm:pt modelId="{DE6833D8-1708-AF4B-8ADF-7D0D903BF20D}" type="sibTrans" cxnId="{6B15CBAF-9301-164F-A8CA-6119C46BD7D0}">
      <dgm:prSet/>
      <dgm:spPr/>
      <dgm:t>
        <a:bodyPr/>
        <a:lstStyle/>
        <a:p>
          <a:endParaRPr lang="en-US"/>
        </a:p>
      </dgm:t>
    </dgm:pt>
    <dgm:pt modelId="{2AA8E458-0C54-6C4B-837B-811FD1F78A2A}">
      <dgm:prSet phldrT="[Text]"/>
      <dgm:spPr/>
      <dgm:t>
        <a:bodyPr/>
        <a:lstStyle/>
        <a:p>
          <a:r>
            <a:rPr lang="en-US" dirty="0" smtClean="0"/>
            <a:t>INTERPRETIVE PARADIGM</a:t>
          </a:r>
          <a:endParaRPr lang="en-US" dirty="0"/>
        </a:p>
      </dgm:t>
    </dgm:pt>
    <dgm:pt modelId="{FC012C87-15EA-7B4D-A72D-3C877B4C1DF0}" type="parTrans" cxnId="{740E365D-11E2-DB4F-A0BC-6035590A93CB}">
      <dgm:prSet/>
      <dgm:spPr/>
      <dgm:t>
        <a:bodyPr/>
        <a:lstStyle/>
        <a:p>
          <a:endParaRPr lang="en-US"/>
        </a:p>
      </dgm:t>
    </dgm:pt>
    <dgm:pt modelId="{241FB61E-3552-8E42-ACD9-2C777E956AF8}" type="sibTrans" cxnId="{740E365D-11E2-DB4F-A0BC-6035590A93CB}">
      <dgm:prSet/>
      <dgm:spPr/>
      <dgm:t>
        <a:bodyPr/>
        <a:lstStyle/>
        <a:p>
          <a:endParaRPr lang="en-US"/>
        </a:p>
      </dgm:t>
    </dgm:pt>
    <dgm:pt modelId="{9234946C-DF23-D54A-8EE7-5A796DB6E24B}">
      <dgm:prSet phldrT="[Text]"/>
      <dgm:spPr/>
      <dgm:t>
        <a:bodyPr/>
        <a:lstStyle/>
        <a:p>
          <a:r>
            <a:rPr lang="en-US" dirty="0" smtClean="0"/>
            <a:t>Based on human need to understand self and others</a:t>
          </a:r>
          <a:endParaRPr lang="en-US" dirty="0"/>
        </a:p>
      </dgm:t>
    </dgm:pt>
    <dgm:pt modelId="{97BD5740-0571-7F43-8083-02649124CBAA}" type="parTrans" cxnId="{7C6E7B73-696C-C04D-8B33-9CEE44670EDC}">
      <dgm:prSet/>
      <dgm:spPr/>
      <dgm:t>
        <a:bodyPr/>
        <a:lstStyle/>
        <a:p>
          <a:endParaRPr lang="en-US"/>
        </a:p>
      </dgm:t>
    </dgm:pt>
    <dgm:pt modelId="{C1DD22C4-7D2A-EF4E-B7D1-2DD2FBF634BB}" type="sibTrans" cxnId="{7C6E7B73-696C-C04D-8B33-9CEE44670EDC}">
      <dgm:prSet/>
      <dgm:spPr/>
      <dgm:t>
        <a:bodyPr/>
        <a:lstStyle/>
        <a:p>
          <a:endParaRPr lang="en-US"/>
        </a:p>
      </dgm:t>
    </dgm:pt>
    <dgm:pt modelId="{6EFB4C33-2E80-6444-941B-87841CBF6F58}">
      <dgm:prSet phldrT="[Text]"/>
      <dgm:spPr/>
      <dgm:t>
        <a:bodyPr/>
        <a:lstStyle/>
        <a:p>
          <a:r>
            <a:rPr lang="en-US" dirty="0" smtClean="0"/>
            <a:t>Focus on developing interpretation of meanings of life’s realities</a:t>
          </a:r>
          <a:endParaRPr lang="en-US" dirty="0"/>
        </a:p>
      </dgm:t>
    </dgm:pt>
    <dgm:pt modelId="{771AF59D-62B7-6E48-A064-96FA7377BB62}" type="parTrans" cxnId="{027093E1-1A82-F14C-AA35-6D061AD5EF5D}">
      <dgm:prSet/>
      <dgm:spPr/>
      <dgm:t>
        <a:bodyPr/>
        <a:lstStyle/>
        <a:p>
          <a:endParaRPr lang="en-US"/>
        </a:p>
      </dgm:t>
    </dgm:pt>
    <dgm:pt modelId="{97E9D0D1-A2C6-274D-AD80-C88CC44AB3BD}" type="sibTrans" cxnId="{027093E1-1A82-F14C-AA35-6D061AD5EF5D}">
      <dgm:prSet/>
      <dgm:spPr/>
      <dgm:t>
        <a:bodyPr/>
        <a:lstStyle/>
        <a:p>
          <a:endParaRPr lang="en-US"/>
        </a:p>
      </dgm:t>
    </dgm:pt>
    <dgm:pt modelId="{D7A7FCB0-3DBE-A545-A8F0-89FDF9D49626}">
      <dgm:prSet phldrT="[Text]"/>
      <dgm:spPr/>
      <dgm:t>
        <a:bodyPr/>
        <a:lstStyle/>
        <a:p>
          <a:r>
            <a:rPr lang="en-US" dirty="0" smtClean="0"/>
            <a:t>CRITICAL-EMANCIPATORY </a:t>
          </a:r>
          <a:endParaRPr lang="en-US" dirty="0"/>
        </a:p>
      </dgm:t>
    </dgm:pt>
    <dgm:pt modelId="{89E68CB2-D9FE-5E43-AE78-DC79175B719E}" type="parTrans" cxnId="{09F56C8C-37EF-E042-A90F-DD26BE43B2C4}">
      <dgm:prSet/>
      <dgm:spPr/>
      <dgm:t>
        <a:bodyPr/>
        <a:lstStyle/>
        <a:p>
          <a:endParaRPr lang="en-US"/>
        </a:p>
      </dgm:t>
    </dgm:pt>
    <dgm:pt modelId="{E49108A7-87AD-FA48-9771-C97D9037E636}" type="sibTrans" cxnId="{09F56C8C-37EF-E042-A90F-DD26BE43B2C4}">
      <dgm:prSet/>
      <dgm:spPr/>
      <dgm:t>
        <a:bodyPr/>
        <a:lstStyle/>
        <a:p>
          <a:endParaRPr lang="en-US"/>
        </a:p>
      </dgm:t>
    </dgm:pt>
    <dgm:pt modelId="{5768981E-F3E9-F949-9483-2FA224805E57}">
      <dgm:prSet phldrT="[Text]"/>
      <dgm:spPr/>
      <dgm:t>
        <a:bodyPr/>
        <a:lstStyle/>
        <a:p>
          <a:r>
            <a:rPr lang="en-US" dirty="0" smtClean="0"/>
            <a:t>Views individuals having different realities and sees opportunities for individuals to reflect on their life experiences as it is essential to social change</a:t>
          </a:r>
          <a:endParaRPr lang="en-US" dirty="0"/>
        </a:p>
      </dgm:t>
    </dgm:pt>
    <dgm:pt modelId="{C4BB3F9F-3B56-4049-AABD-CC04345236DE}" type="parTrans" cxnId="{A02A49C2-EB41-6D4C-8112-F187CDEC8AE0}">
      <dgm:prSet/>
      <dgm:spPr/>
      <dgm:t>
        <a:bodyPr/>
        <a:lstStyle/>
        <a:p>
          <a:endParaRPr lang="en-US"/>
        </a:p>
      </dgm:t>
    </dgm:pt>
    <dgm:pt modelId="{0D23780A-8758-514A-BDCB-D25841B9FEC5}" type="sibTrans" cxnId="{A02A49C2-EB41-6D4C-8112-F187CDEC8AE0}">
      <dgm:prSet/>
      <dgm:spPr/>
      <dgm:t>
        <a:bodyPr/>
        <a:lstStyle/>
        <a:p>
          <a:endParaRPr lang="en-US"/>
        </a:p>
      </dgm:t>
    </dgm:pt>
    <dgm:pt modelId="{068A9FDC-91EB-744C-B6B4-713F705DDD37}">
      <dgm:prSet phldrT="[Text]"/>
      <dgm:spPr/>
      <dgm:t>
        <a:bodyPr/>
        <a:lstStyle/>
        <a:p>
          <a:r>
            <a:rPr lang="en-US" dirty="0" smtClean="0"/>
            <a:t>Assumes that when individuals develop insights into their way their lives being oppressed by systemic forces, they become empowered from these situations through individual and collective action</a:t>
          </a:r>
          <a:endParaRPr lang="en-US" dirty="0"/>
        </a:p>
      </dgm:t>
    </dgm:pt>
    <dgm:pt modelId="{43B7727D-C018-C74B-A4CA-AF7CBC17809B}" type="parTrans" cxnId="{79E489F8-BE82-7C4F-A907-4E8895F4AA19}">
      <dgm:prSet/>
      <dgm:spPr/>
      <dgm:t>
        <a:bodyPr/>
        <a:lstStyle/>
        <a:p>
          <a:endParaRPr lang="en-US"/>
        </a:p>
      </dgm:t>
    </dgm:pt>
    <dgm:pt modelId="{DE89D920-4900-8B49-8097-53ECB74F8806}" type="sibTrans" cxnId="{79E489F8-BE82-7C4F-A907-4E8895F4AA19}">
      <dgm:prSet/>
      <dgm:spPr/>
      <dgm:t>
        <a:bodyPr/>
        <a:lstStyle/>
        <a:p>
          <a:endParaRPr lang="en-US"/>
        </a:p>
      </dgm:t>
    </dgm:pt>
    <dgm:pt modelId="{39711641-3CC0-884F-839E-5E929E4CD63B}">
      <dgm:prSet phldrT="[Text]"/>
      <dgm:spPr/>
      <dgm:t>
        <a:bodyPr/>
        <a:lstStyle/>
        <a:p>
          <a:r>
            <a:rPr lang="en-US" dirty="0" smtClean="0"/>
            <a:t>Goal is to understanding how the social context affects personal experiences to social action</a:t>
          </a:r>
          <a:endParaRPr lang="en-US" dirty="0"/>
        </a:p>
      </dgm:t>
    </dgm:pt>
    <dgm:pt modelId="{3FF07201-AF4A-3E47-9148-F2634B9521CC}" type="parTrans" cxnId="{82BB0537-8E8F-F94B-B6A3-B41426B680D6}">
      <dgm:prSet/>
      <dgm:spPr/>
      <dgm:t>
        <a:bodyPr/>
        <a:lstStyle/>
        <a:p>
          <a:endParaRPr lang="en-US"/>
        </a:p>
      </dgm:t>
    </dgm:pt>
    <dgm:pt modelId="{0BB37C3C-79C2-2A49-89EA-267F1784DEFC}" type="sibTrans" cxnId="{82BB0537-8E8F-F94B-B6A3-B41426B680D6}">
      <dgm:prSet/>
      <dgm:spPr/>
      <dgm:t>
        <a:bodyPr/>
        <a:lstStyle/>
        <a:p>
          <a:endParaRPr lang="en-US"/>
        </a:p>
      </dgm:t>
    </dgm:pt>
    <dgm:pt modelId="{59D79F21-FDAD-1C4A-B013-84FDCF69BD80}" type="pres">
      <dgm:prSet presAssocID="{2BC57FB7-E314-2E4D-9D04-EFB356E70CC4}" presName="Name0" presStyleCnt="0">
        <dgm:presLayoutVars>
          <dgm:dir/>
          <dgm:animLvl val="lvl"/>
          <dgm:resizeHandles val="exact"/>
        </dgm:presLayoutVars>
      </dgm:prSet>
      <dgm:spPr/>
    </dgm:pt>
    <dgm:pt modelId="{33E10021-76B0-D945-AA07-5F1AFCD02419}" type="pres">
      <dgm:prSet presAssocID="{F02EDCB0-955E-E24D-AF61-638B4A674ADD}" presName="linNode" presStyleCnt="0"/>
      <dgm:spPr/>
    </dgm:pt>
    <dgm:pt modelId="{408ADF59-663D-1744-84F4-8918AB2FC827}" type="pres">
      <dgm:prSet presAssocID="{F02EDCB0-955E-E24D-AF61-638B4A674ADD}" presName="parentText" presStyleLbl="node1" presStyleIdx="0" presStyleCnt="3">
        <dgm:presLayoutVars>
          <dgm:chMax val="1"/>
          <dgm:bulletEnabled val="1"/>
        </dgm:presLayoutVars>
      </dgm:prSet>
      <dgm:spPr/>
      <dgm:t>
        <a:bodyPr/>
        <a:lstStyle/>
        <a:p>
          <a:endParaRPr lang="en-US"/>
        </a:p>
      </dgm:t>
    </dgm:pt>
    <dgm:pt modelId="{20702908-FD39-6541-AE89-193C762180B1}" type="pres">
      <dgm:prSet presAssocID="{F02EDCB0-955E-E24D-AF61-638B4A674ADD}" presName="descendantText" presStyleLbl="alignAccFollowNode1" presStyleIdx="0" presStyleCnt="3">
        <dgm:presLayoutVars>
          <dgm:bulletEnabled val="1"/>
        </dgm:presLayoutVars>
      </dgm:prSet>
      <dgm:spPr/>
      <dgm:t>
        <a:bodyPr/>
        <a:lstStyle/>
        <a:p>
          <a:endParaRPr lang="en-US"/>
        </a:p>
      </dgm:t>
    </dgm:pt>
    <dgm:pt modelId="{EAF47A89-17AD-1643-8E73-A2CC4BA21BDB}" type="pres">
      <dgm:prSet presAssocID="{7676CCEE-1CD9-F348-AC67-716AFD37D1C9}" presName="sp" presStyleCnt="0"/>
      <dgm:spPr/>
    </dgm:pt>
    <dgm:pt modelId="{54D7CA3D-DDB9-C643-999A-7A6D82A95F51}" type="pres">
      <dgm:prSet presAssocID="{2AA8E458-0C54-6C4B-837B-811FD1F78A2A}" presName="linNode" presStyleCnt="0"/>
      <dgm:spPr/>
    </dgm:pt>
    <dgm:pt modelId="{6B8C2993-EFA5-3743-86FE-003A41BEBDE5}" type="pres">
      <dgm:prSet presAssocID="{2AA8E458-0C54-6C4B-837B-811FD1F78A2A}" presName="parentText" presStyleLbl="node1" presStyleIdx="1" presStyleCnt="3">
        <dgm:presLayoutVars>
          <dgm:chMax val="1"/>
          <dgm:bulletEnabled val="1"/>
        </dgm:presLayoutVars>
      </dgm:prSet>
      <dgm:spPr/>
      <dgm:t>
        <a:bodyPr/>
        <a:lstStyle/>
        <a:p>
          <a:endParaRPr lang="en-US"/>
        </a:p>
      </dgm:t>
    </dgm:pt>
    <dgm:pt modelId="{7D5FBFA2-B7E8-BD46-B51F-7B03D1B482D7}" type="pres">
      <dgm:prSet presAssocID="{2AA8E458-0C54-6C4B-837B-811FD1F78A2A}" presName="descendantText" presStyleLbl="alignAccFollowNode1" presStyleIdx="1" presStyleCnt="3">
        <dgm:presLayoutVars>
          <dgm:bulletEnabled val="1"/>
        </dgm:presLayoutVars>
      </dgm:prSet>
      <dgm:spPr/>
      <dgm:t>
        <a:bodyPr/>
        <a:lstStyle/>
        <a:p>
          <a:endParaRPr lang="en-US"/>
        </a:p>
      </dgm:t>
    </dgm:pt>
    <dgm:pt modelId="{DA9C8AF6-132B-C94E-AD17-D83532A3008D}" type="pres">
      <dgm:prSet presAssocID="{241FB61E-3552-8E42-ACD9-2C777E956AF8}" presName="sp" presStyleCnt="0"/>
      <dgm:spPr/>
    </dgm:pt>
    <dgm:pt modelId="{3206EB53-C122-534C-9C67-D40389558290}" type="pres">
      <dgm:prSet presAssocID="{D7A7FCB0-3DBE-A545-A8F0-89FDF9D49626}" presName="linNode" presStyleCnt="0"/>
      <dgm:spPr/>
    </dgm:pt>
    <dgm:pt modelId="{4B27243A-AD5A-F049-BCAE-23D64DEE812F}" type="pres">
      <dgm:prSet presAssocID="{D7A7FCB0-3DBE-A545-A8F0-89FDF9D49626}" presName="parentText" presStyleLbl="node1" presStyleIdx="2" presStyleCnt="3">
        <dgm:presLayoutVars>
          <dgm:chMax val="1"/>
          <dgm:bulletEnabled val="1"/>
        </dgm:presLayoutVars>
      </dgm:prSet>
      <dgm:spPr/>
      <dgm:t>
        <a:bodyPr/>
        <a:lstStyle/>
        <a:p>
          <a:endParaRPr lang="en-US"/>
        </a:p>
      </dgm:t>
    </dgm:pt>
    <dgm:pt modelId="{523E313D-C1FA-714D-B585-FE97D880EF0A}" type="pres">
      <dgm:prSet presAssocID="{D7A7FCB0-3DBE-A545-A8F0-89FDF9D49626}" presName="descendantText" presStyleLbl="alignAccFollowNode1" presStyleIdx="2" presStyleCnt="3">
        <dgm:presLayoutVars>
          <dgm:bulletEnabled val="1"/>
        </dgm:presLayoutVars>
      </dgm:prSet>
      <dgm:spPr/>
      <dgm:t>
        <a:bodyPr/>
        <a:lstStyle/>
        <a:p>
          <a:endParaRPr lang="en-US"/>
        </a:p>
      </dgm:t>
    </dgm:pt>
  </dgm:ptLst>
  <dgm:cxnLst>
    <dgm:cxn modelId="{5EA0408F-F4D3-F246-9A14-43EE16ADA0AE}" type="presOf" srcId="{5768981E-F3E9-F949-9483-2FA224805E57}" destId="{7D5FBFA2-B7E8-BD46-B51F-7B03D1B482D7}" srcOrd="0" destOrd="2" presId="urn:microsoft.com/office/officeart/2005/8/layout/vList5"/>
    <dgm:cxn modelId="{09F56C8C-37EF-E042-A90F-DD26BE43B2C4}" srcId="{2BC57FB7-E314-2E4D-9D04-EFB356E70CC4}" destId="{D7A7FCB0-3DBE-A545-A8F0-89FDF9D49626}" srcOrd="2" destOrd="0" parTransId="{89E68CB2-D9FE-5E43-AE78-DC79175B719E}" sibTransId="{E49108A7-87AD-FA48-9771-C97D9037E636}"/>
    <dgm:cxn modelId="{259E9315-AE7F-5C4F-A9CD-7B4CD80DC1D3}" type="presOf" srcId="{068A9FDC-91EB-744C-B6B4-713F705DDD37}" destId="{523E313D-C1FA-714D-B585-FE97D880EF0A}" srcOrd="0" destOrd="0" presId="urn:microsoft.com/office/officeart/2005/8/layout/vList5"/>
    <dgm:cxn modelId="{0E74587A-4317-F74F-AE49-B978F7E5AE57}" type="presOf" srcId="{39711641-3CC0-884F-839E-5E929E4CD63B}" destId="{523E313D-C1FA-714D-B585-FE97D880EF0A}" srcOrd="0" destOrd="1" presId="urn:microsoft.com/office/officeart/2005/8/layout/vList5"/>
    <dgm:cxn modelId="{90F41B98-5E68-3D44-86D5-C6EBCFEB8BDF}" type="presOf" srcId="{2BC57FB7-E314-2E4D-9D04-EFB356E70CC4}" destId="{59D79F21-FDAD-1C4A-B013-84FDCF69BD80}" srcOrd="0" destOrd="0" presId="urn:microsoft.com/office/officeart/2005/8/layout/vList5"/>
    <dgm:cxn modelId="{6B15CBAF-9301-164F-A8CA-6119C46BD7D0}" srcId="{F02EDCB0-955E-E24D-AF61-638B4A674ADD}" destId="{9178080F-F633-EF41-AC26-372BD3FA34AF}" srcOrd="3" destOrd="0" parTransId="{E1A6D307-2534-8C41-89C6-7CD803428855}" sibTransId="{DE6833D8-1708-AF4B-8ADF-7D0D903BF20D}"/>
    <dgm:cxn modelId="{EC15653C-4031-F342-A1EF-391C35460111}" type="presOf" srcId="{6EFB4C33-2E80-6444-941B-87841CBF6F58}" destId="{7D5FBFA2-B7E8-BD46-B51F-7B03D1B482D7}" srcOrd="0" destOrd="1" presId="urn:microsoft.com/office/officeart/2005/8/layout/vList5"/>
    <dgm:cxn modelId="{454944A5-385F-E64B-A87E-4BE6ABB8E909}" srcId="{2BC57FB7-E314-2E4D-9D04-EFB356E70CC4}" destId="{F02EDCB0-955E-E24D-AF61-638B4A674ADD}" srcOrd="0" destOrd="0" parTransId="{0500089D-28D9-F048-8083-0BD13DFA5F59}" sibTransId="{7676CCEE-1CD9-F348-AC67-716AFD37D1C9}"/>
    <dgm:cxn modelId="{E2CC97B5-D719-7641-93B1-93CFB22C48C5}" srcId="{F02EDCB0-955E-E24D-AF61-638B4A674ADD}" destId="{7DC9D0BB-5E92-484E-8A9F-F03FDB513FA7}" srcOrd="2" destOrd="0" parTransId="{DDD8C767-74A0-974B-B0A2-CCB9A60897BB}" sibTransId="{101142B6-2EB3-C748-8840-27026669E558}"/>
    <dgm:cxn modelId="{7C6E7B73-696C-C04D-8B33-9CEE44670EDC}" srcId="{2AA8E458-0C54-6C4B-837B-811FD1F78A2A}" destId="{9234946C-DF23-D54A-8EE7-5A796DB6E24B}" srcOrd="0" destOrd="0" parTransId="{97BD5740-0571-7F43-8083-02649124CBAA}" sibTransId="{C1DD22C4-7D2A-EF4E-B7D1-2DD2FBF634BB}"/>
    <dgm:cxn modelId="{B228AF90-01E1-BB45-A60F-C79EBC896CD4}" type="presOf" srcId="{E774DA1C-3429-5143-8A46-0EE561847717}" destId="{20702908-FD39-6541-AE89-193C762180B1}" srcOrd="0" destOrd="0" presId="urn:microsoft.com/office/officeart/2005/8/layout/vList5"/>
    <dgm:cxn modelId="{7E3CCFD3-5D7C-7E48-968F-4D752153BDC0}" type="presOf" srcId="{C8E6E91B-4BF9-394B-B620-378425A774B9}" destId="{20702908-FD39-6541-AE89-193C762180B1}" srcOrd="0" destOrd="1" presId="urn:microsoft.com/office/officeart/2005/8/layout/vList5"/>
    <dgm:cxn modelId="{E857E67F-0BAB-E747-A06B-6D366FEF9C7B}" type="presOf" srcId="{9178080F-F633-EF41-AC26-372BD3FA34AF}" destId="{20702908-FD39-6541-AE89-193C762180B1}" srcOrd="0" destOrd="3" presId="urn:microsoft.com/office/officeart/2005/8/layout/vList5"/>
    <dgm:cxn modelId="{AF806D4D-ED29-A447-B536-9E5505B1F97D}" type="presOf" srcId="{7DC9D0BB-5E92-484E-8A9F-F03FDB513FA7}" destId="{20702908-FD39-6541-AE89-193C762180B1}" srcOrd="0" destOrd="2" presId="urn:microsoft.com/office/officeart/2005/8/layout/vList5"/>
    <dgm:cxn modelId="{D704FEC0-71BE-1D4F-A8A0-523F6C657EF4}" srcId="{F02EDCB0-955E-E24D-AF61-638B4A674ADD}" destId="{E774DA1C-3429-5143-8A46-0EE561847717}" srcOrd="0" destOrd="0" parTransId="{0A863BD2-A636-C641-ADF1-645F283DE43D}" sibTransId="{F86EC919-C746-6E48-85CB-6F683134031B}"/>
    <dgm:cxn modelId="{AB946E0E-BB3B-8B45-A6A2-B78EBC19A4CE}" type="presOf" srcId="{F02EDCB0-955E-E24D-AF61-638B4A674ADD}" destId="{408ADF59-663D-1744-84F4-8918AB2FC827}" srcOrd="0" destOrd="0" presId="urn:microsoft.com/office/officeart/2005/8/layout/vList5"/>
    <dgm:cxn modelId="{925893B0-5B7F-8B4D-A465-9F5DBA42DCD8}" type="presOf" srcId="{2AA8E458-0C54-6C4B-837B-811FD1F78A2A}" destId="{6B8C2993-EFA5-3743-86FE-003A41BEBDE5}" srcOrd="0" destOrd="0" presId="urn:microsoft.com/office/officeart/2005/8/layout/vList5"/>
    <dgm:cxn modelId="{82BB0537-8E8F-F94B-B6A3-B41426B680D6}" srcId="{D7A7FCB0-3DBE-A545-A8F0-89FDF9D49626}" destId="{39711641-3CC0-884F-839E-5E929E4CD63B}" srcOrd="1" destOrd="0" parTransId="{3FF07201-AF4A-3E47-9148-F2634B9521CC}" sibTransId="{0BB37C3C-79C2-2A49-89EA-267F1784DEFC}"/>
    <dgm:cxn modelId="{810D9C57-2DCD-9345-8553-A692AA6A2978}" srcId="{F02EDCB0-955E-E24D-AF61-638B4A674ADD}" destId="{C8E6E91B-4BF9-394B-B620-378425A774B9}" srcOrd="1" destOrd="0" parTransId="{8D1CD187-BD95-944C-8275-D58BA0390CCF}" sibTransId="{87DA4D7A-2AEF-B746-B378-64B33E414CBE}"/>
    <dgm:cxn modelId="{79E489F8-BE82-7C4F-A907-4E8895F4AA19}" srcId="{D7A7FCB0-3DBE-A545-A8F0-89FDF9D49626}" destId="{068A9FDC-91EB-744C-B6B4-713F705DDD37}" srcOrd="0" destOrd="0" parTransId="{43B7727D-C018-C74B-A4CA-AF7CBC17809B}" sibTransId="{DE89D920-4900-8B49-8097-53ECB74F8806}"/>
    <dgm:cxn modelId="{A02A49C2-EB41-6D4C-8112-F187CDEC8AE0}" srcId="{2AA8E458-0C54-6C4B-837B-811FD1F78A2A}" destId="{5768981E-F3E9-F949-9483-2FA224805E57}" srcOrd="2" destOrd="0" parTransId="{C4BB3F9F-3B56-4049-AABD-CC04345236DE}" sibTransId="{0D23780A-8758-514A-BDCB-D25841B9FEC5}"/>
    <dgm:cxn modelId="{740E365D-11E2-DB4F-A0BC-6035590A93CB}" srcId="{2BC57FB7-E314-2E4D-9D04-EFB356E70CC4}" destId="{2AA8E458-0C54-6C4B-837B-811FD1F78A2A}" srcOrd="1" destOrd="0" parTransId="{FC012C87-15EA-7B4D-A72D-3C877B4C1DF0}" sibTransId="{241FB61E-3552-8E42-ACD9-2C777E956AF8}"/>
    <dgm:cxn modelId="{7EBCB0A2-B7FB-9D4C-BDA9-C4100B322277}" type="presOf" srcId="{D7A7FCB0-3DBE-A545-A8F0-89FDF9D49626}" destId="{4B27243A-AD5A-F049-BCAE-23D64DEE812F}" srcOrd="0" destOrd="0" presId="urn:microsoft.com/office/officeart/2005/8/layout/vList5"/>
    <dgm:cxn modelId="{21690803-7103-0147-817A-1757AB8019C4}" type="presOf" srcId="{9234946C-DF23-D54A-8EE7-5A796DB6E24B}" destId="{7D5FBFA2-B7E8-BD46-B51F-7B03D1B482D7}" srcOrd="0" destOrd="0" presId="urn:microsoft.com/office/officeart/2005/8/layout/vList5"/>
    <dgm:cxn modelId="{027093E1-1A82-F14C-AA35-6D061AD5EF5D}" srcId="{2AA8E458-0C54-6C4B-837B-811FD1F78A2A}" destId="{6EFB4C33-2E80-6444-941B-87841CBF6F58}" srcOrd="1" destOrd="0" parTransId="{771AF59D-62B7-6E48-A064-96FA7377BB62}" sibTransId="{97E9D0D1-A2C6-274D-AD80-C88CC44AB3BD}"/>
    <dgm:cxn modelId="{A916F06B-815F-474E-BD5B-9536577E1AA2}" type="presParOf" srcId="{59D79F21-FDAD-1C4A-B013-84FDCF69BD80}" destId="{33E10021-76B0-D945-AA07-5F1AFCD02419}" srcOrd="0" destOrd="0" presId="urn:microsoft.com/office/officeart/2005/8/layout/vList5"/>
    <dgm:cxn modelId="{D6362B6F-5143-684A-BAF7-52AE429B7F84}" type="presParOf" srcId="{33E10021-76B0-D945-AA07-5F1AFCD02419}" destId="{408ADF59-663D-1744-84F4-8918AB2FC827}" srcOrd="0" destOrd="0" presId="urn:microsoft.com/office/officeart/2005/8/layout/vList5"/>
    <dgm:cxn modelId="{AE83BF92-F515-AC42-9246-F018C99E8623}" type="presParOf" srcId="{33E10021-76B0-D945-AA07-5F1AFCD02419}" destId="{20702908-FD39-6541-AE89-193C762180B1}" srcOrd="1" destOrd="0" presId="urn:microsoft.com/office/officeart/2005/8/layout/vList5"/>
    <dgm:cxn modelId="{6419CD48-220A-4B44-9EB8-D8A5364721B1}" type="presParOf" srcId="{59D79F21-FDAD-1C4A-B013-84FDCF69BD80}" destId="{EAF47A89-17AD-1643-8E73-A2CC4BA21BDB}" srcOrd="1" destOrd="0" presId="urn:microsoft.com/office/officeart/2005/8/layout/vList5"/>
    <dgm:cxn modelId="{73F80B65-E1CA-5449-BBDD-EB4EF4F5CAF3}" type="presParOf" srcId="{59D79F21-FDAD-1C4A-B013-84FDCF69BD80}" destId="{54D7CA3D-DDB9-C643-999A-7A6D82A95F51}" srcOrd="2" destOrd="0" presId="urn:microsoft.com/office/officeart/2005/8/layout/vList5"/>
    <dgm:cxn modelId="{9538A21F-9503-AA49-9601-EC3FF1E1E05C}" type="presParOf" srcId="{54D7CA3D-DDB9-C643-999A-7A6D82A95F51}" destId="{6B8C2993-EFA5-3743-86FE-003A41BEBDE5}" srcOrd="0" destOrd="0" presId="urn:microsoft.com/office/officeart/2005/8/layout/vList5"/>
    <dgm:cxn modelId="{22290C42-07A2-6647-A073-1B2FCCB22C91}" type="presParOf" srcId="{54D7CA3D-DDB9-C643-999A-7A6D82A95F51}" destId="{7D5FBFA2-B7E8-BD46-B51F-7B03D1B482D7}" srcOrd="1" destOrd="0" presId="urn:microsoft.com/office/officeart/2005/8/layout/vList5"/>
    <dgm:cxn modelId="{691582B5-C1B6-4544-879B-0D8CF3DB6CE6}" type="presParOf" srcId="{59D79F21-FDAD-1C4A-B013-84FDCF69BD80}" destId="{DA9C8AF6-132B-C94E-AD17-D83532A3008D}" srcOrd="3" destOrd="0" presId="urn:microsoft.com/office/officeart/2005/8/layout/vList5"/>
    <dgm:cxn modelId="{7C52DD4F-E8B0-284C-A371-6644BDA66E1D}" type="presParOf" srcId="{59D79F21-FDAD-1C4A-B013-84FDCF69BD80}" destId="{3206EB53-C122-534C-9C67-D40389558290}" srcOrd="4" destOrd="0" presId="urn:microsoft.com/office/officeart/2005/8/layout/vList5"/>
    <dgm:cxn modelId="{6D924C5F-D446-AC48-9225-43C10FB98A46}" type="presParOf" srcId="{3206EB53-C122-534C-9C67-D40389558290}" destId="{4B27243A-AD5A-F049-BCAE-23D64DEE812F}" srcOrd="0" destOrd="0" presId="urn:microsoft.com/office/officeart/2005/8/layout/vList5"/>
    <dgm:cxn modelId="{9A0B7818-D8B2-7245-B355-F63FBCFB67F8}" type="presParOf" srcId="{3206EB53-C122-534C-9C67-D40389558290}" destId="{523E313D-C1FA-714D-B585-FE97D880EF0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02908-FD39-6541-AE89-193C762180B1}">
      <dsp:nvSpPr>
        <dsp:cNvPr id="0" name=""/>
        <dsp:cNvSpPr/>
      </dsp:nvSpPr>
      <dsp:spPr>
        <a:xfrm rot="5400000">
          <a:off x="5430839" y="-2133281"/>
          <a:ext cx="1076733" cy="5618076"/>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Students will enhance their capacity to communicate in various ways—writing, graphics, numeracy, &amp; visual and oral means—to collaborate with others in group work, and be competent in appropriate communication technologies</a:t>
          </a:r>
          <a:endParaRPr lang="en-US" sz="1600" kern="1200" dirty="0"/>
        </a:p>
      </dsp:txBody>
      <dsp:txXfrm rot="-5400000">
        <a:off x="3160168" y="189952"/>
        <a:ext cx="5565514" cy="971609"/>
      </dsp:txXfrm>
    </dsp:sp>
    <dsp:sp modelId="{408ADF59-663D-1744-84F4-8918AB2FC827}">
      <dsp:nvSpPr>
        <dsp:cNvPr id="0" name=""/>
        <dsp:cNvSpPr/>
      </dsp:nvSpPr>
      <dsp:spPr>
        <a:xfrm>
          <a:off x="0" y="2798"/>
          <a:ext cx="3160167" cy="1345916"/>
        </a:xfrm>
        <a:prstGeom prst="round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Communication</a:t>
          </a:r>
          <a:endParaRPr lang="en-US" sz="2800" kern="1200" dirty="0"/>
        </a:p>
      </dsp:txBody>
      <dsp:txXfrm>
        <a:off x="65702" y="68500"/>
        <a:ext cx="3028763" cy="1214512"/>
      </dsp:txXfrm>
    </dsp:sp>
    <dsp:sp modelId="{CD9E8A62-E454-B544-8B98-F02F70D70311}">
      <dsp:nvSpPr>
        <dsp:cNvPr id="0" name=""/>
        <dsp:cNvSpPr/>
      </dsp:nvSpPr>
      <dsp:spPr>
        <a:xfrm rot="5400000">
          <a:off x="5430839" y="-720068"/>
          <a:ext cx="1076733" cy="5618076"/>
        </a:xfrm>
        <a:prstGeom prst="round2SameRect">
          <a:avLst/>
        </a:prstGeom>
        <a:solidFill>
          <a:schemeClr val="accent2">
            <a:tint val="40000"/>
            <a:alpha val="90000"/>
            <a:hueOff val="1478871"/>
            <a:satOff val="4668"/>
            <a:lumOff val="97"/>
            <a:alphaOff val="0"/>
          </a:schemeClr>
        </a:solidFill>
        <a:ln w="9525" cap="flat" cmpd="sng" algn="ctr">
          <a:solidFill>
            <a:schemeClr val="accent2">
              <a:tint val="40000"/>
              <a:alpha val="90000"/>
              <a:hueOff val="1478871"/>
              <a:satOff val="4668"/>
              <a:lumOff val="9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Students will learn various modes of inquiry through interdisciplinary curricula—problem-posing, investigating, conceptualizing—in order to become active, self-motivated, and empowered learners.</a:t>
          </a:r>
          <a:endParaRPr lang="en-US" sz="1600" kern="1200" dirty="0"/>
        </a:p>
      </dsp:txBody>
      <dsp:txXfrm rot="-5400000">
        <a:off x="3160168" y="1603165"/>
        <a:ext cx="5565514" cy="971609"/>
      </dsp:txXfrm>
    </dsp:sp>
    <dsp:sp modelId="{26FEBC6C-99EE-204E-BCD3-82E9CA00C0C1}">
      <dsp:nvSpPr>
        <dsp:cNvPr id="0" name=""/>
        <dsp:cNvSpPr/>
      </dsp:nvSpPr>
      <dsp:spPr>
        <a:xfrm>
          <a:off x="0" y="1338768"/>
          <a:ext cx="3160167" cy="1345916"/>
        </a:xfrm>
        <a:prstGeom prst="roundRect">
          <a:avLst/>
        </a:prstGeom>
        <a:gradFill rotWithShape="0">
          <a:gsLst>
            <a:gs pos="0">
              <a:schemeClr val="accent2">
                <a:hueOff val="1455293"/>
                <a:satOff val="5156"/>
                <a:lumOff val="196"/>
                <a:alphaOff val="0"/>
                <a:shade val="63000"/>
              </a:schemeClr>
            </a:gs>
            <a:gs pos="30000">
              <a:schemeClr val="accent2">
                <a:hueOff val="1455293"/>
                <a:satOff val="5156"/>
                <a:lumOff val="196"/>
                <a:alphaOff val="0"/>
                <a:shade val="90000"/>
                <a:satMod val="110000"/>
              </a:schemeClr>
            </a:gs>
            <a:gs pos="45000">
              <a:schemeClr val="accent2">
                <a:hueOff val="1455293"/>
                <a:satOff val="5156"/>
                <a:lumOff val="196"/>
                <a:alphaOff val="0"/>
                <a:shade val="100000"/>
                <a:satMod val="118000"/>
              </a:schemeClr>
            </a:gs>
            <a:gs pos="55000">
              <a:schemeClr val="accent2">
                <a:hueOff val="1455293"/>
                <a:satOff val="5156"/>
                <a:lumOff val="196"/>
                <a:alphaOff val="0"/>
                <a:shade val="100000"/>
                <a:satMod val="118000"/>
              </a:schemeClr>
            </a:gs>
            <a:gs pos="73000">
              <a:schemeClr val="accent2">
                <a:hueOff val="1455293"/>
                <a:satOff val="5156"/>
                <a:lumOff val="196"/>
                <a:alphaOff val="0"/>
                <a:shade val="90000"/>
                <a:satMod val="110000"/>
              </a:schemeClr>
            </a:gs>
            <a:gs pos="100000">
              <a:schemeClr val="accent2">
                <a:hueOff val="1455293"/>
                <a:satOff val="5156"/>
                <a:lumOff val="196"/>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Inquiry &amp; Critical Thinking</a:t>
          </a:r>
          <a:endParaRPr lang="en-US" sz="2800" kern="1200" dirty="0"/>
        </a:p>
      </dsp:txBody>
      <dsp:txXfrm>
        <a:off x="65702" y="1404470"/>
        <a:ext cx="3028763" cy="1214512"/>
      </dsp:txXfrm>
    </dsp:sp>
    <dsp:sp modelId="{28413B86-20EA-834D-89E2-C31394657680}">
      <dsp:nvSpPr>
        <dsp:cNvPr id="0" name=""/>
        <dsp:cNvSpPr/>
      </dsp:nvSpPr>
      <dsp:spPr>
        <a:xfrm rot="5400000">
          <a:off x="5430839" y="693143"/>
          <a:ext cx="1076733" cy="5618076"/>
        </a:xfrm>
        <a:prstGeom prst="round2SameRect">
          <a:avLst/>
        </a:prstGeom>
        <a:solidFill>
          <a:schemeClr val="accent2">
            <a:tint val="40000"/>
            <a:alpha val="90000"/>
            <a:hueOff val="2957742"/>
            <a:satOff val="9337"/>
            <a:lumOff val="194"/>
            <a:alphaOff val="0"/>
          </a:schemeClr>
        </a:solidFill>
        <a:ln w="9525" cap="flat" cmpd="sng" algn="ctr">
          <a:solidFill>
            <a:schemeClr val="accent2">
              <a:tint val="40000"/>
              <a:alpha val="90000"/>
              <a:hueOff val="2957742"/>
              <a:satOff val="9337"/>
              <a:lumOff val="19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Students will enhance their appreciation for and understanding of the rich complexity of the human experience through the study of differences in ethnic and cultural perspectives, class, race, gender, sexual orientation, and ability.</a:t>
          </a:r>
          <a:endParaRPr lang="en-US" sz="1600" kern="1200" dirty="0"/>
        </a:p>
      </dsp:txBody>
      <dsp:txXfrm rot="-5400000">
        <a:off x="3160168" y="3016376"/>
        <a:ext cx="5565514" cy="971609"/>
      </dsp:txXfrm>
    </dsp:sp>
    <dsp:sp modelId="{7934A132-CD2E-8D49-A2BB-0D4BF12A4274}">
      <dsp:nvSpPr>
        <dsp:cNvPr id="0" name=""/>
        <dsp:cNvSpPr/>
      </dsp:nvSpPr>
      <dsp:spPr>
        <a:xfrm>
          <a:off x="0" y="2829223"/>
          <a:ext cx="3160167" cy="1345916"/>
        </a:xfrm>
        <a:prstGeom prst="roundRect">
          <a:avLst/>
        </a:prstGeom>
        <a:gradFill rotWithShape="0">
          <a:gsLst>
            <a:gs pos="0">
              <a:schemeClr val="accent2">
                <a:hueOff val="2910585"/>
                <a:satOff val="10313"/>
                <a:lumOff val="392"/>
                <a:alphaOff val="0"/>
                <a:shade val="63000"/>
              </a:schemeClr>
            </a:gs>
            <a:gs pos="30000">
              <a:schemeClr val="accent2">
                <a:hueOff val="2910585"/>
                <a:satOff val="10313"/>
                <a:lumOff val="392"/>
                <a:alphaOff val="0"/>
                <a:shade val="90000"/>
                <a:satMod val="110000"/>
              </a:schemeClr>
            </a:gs>
            <a:gs pos="45000">
              <a:schemeClr val="accent2">
                <a:hueOff val="2910585"/>
                <a:satOff val="10313"/>
                <a:lumOff val="392"/>
                <a:alphaOff val="0"/>
                <a:shade val="100000"/>
                <a:satMod val="118000"/>
              </a:schemeClr>
            </a:gs>
            <a:gs pos="55000">
              <a:schemeClr val="accent2">
                <a:hueOff val="2910585"/>
                <a:satOff val="10313"/>
                <a:lumOff val="392"/>
                <a:alphaOff val="0"/>
                <a:shade val="100000"/>
                <a:satMod val="118000"/>
              </a:schemeClr>
            </a:gs>
            <a:gs pos="73000">
              <a:schemeClr val="accent2">
                <a:hueOff val="2910585"/>
                <a:satOff val="10313"/>
                <a:lumOff val="392"/>
                <a:alphaOff val="0"/>
                <a:shade val="90000"/>
                <a:satMod val="110000"/>
              </a:schemeClr>
            </a:gs>
            <a:gs pos="100000">
              <a:schemeClr val="accent2">
                <a:hueOff val="2910585"/>
                <a:satOff val="10313"/>
                <a:lumOff val="392"/>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Diversity of Human Experience</a:t>
          </a:r>
          <a:endParaRPr lang="en-US" sz="2800" kern="1200" dirty="0"/>
        </a:p>
      </dsp:txBody>
      <dsp:txXfrm>
        <a:off x="65702" y="2894925"/>
        <a:ext cx="3028763" cy="1214512"/>
      </dsp:txXfrm>
    </dsp:sp>
    <dsp:sp modelId="{262631C4-FAA0-3846-9371-04D4FCCAEAE3}">
      <dsp:nvSpPr>
        <dsp:cNvPr id="0" name=""/>
        <dsp:cNvSpPr/>
      </dsp:nvSpPr>
      <dsp:spPr>
        <a:xfrm rot="5400000">
          <a:off x="5430839" y="2106356"/>
          <a:ext cx="1076733" cy="5618076"/>
        </a:xfrm>
        <a:prstGeom prst="round2SameRect">
          <a:avLst/>
        </a:prstGeom>
        <a:solidFill>
          <a:schemeClr val="accent2">
            <a:tint val="40000"/>
            <a:alpha val="90000"/>
            <a:hueOff val="4436613"/>
            <a:satOff val="14005"/>
            <a:lumOff val="291"/>
            <a:alphaOff val="0"/>
          </a:schemeClr>
        </a:solidFill>
        <a:ln w="9525" cap="flat" cmpd="sng" algn="ctr">
          <a:solidFill>
            <a:schemeClr val="accent2">
              <a:tint val="40000"/>
              <a:alpha val="90000"/>
              <a:hueOff val="4436613"/>
              <a:satOff val="14005"/>
              <a:lumOff val="29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Students will expand their understanding of the impact and value of individuals and their choices on society, both intellectually and socially, through group projects and collaboration in learning communities.</a:t>
          </a:r>
          <a:endParaRPr lang="en-US" sz="1600" kern="1200" dirty="0"/>
        </a:p>
      </dsp:txBody>
      <dsp:txXfrm rot="-5400000">
        <a:off x="3160168" y="4429589"/>
        <a:ext cx="5565514" cy="971609"/>
      </dsp:txXfrm>
    </dsp:sp>
    <dsp:sp modelId="{EC44F83A-C5A5-EB46-A0C9-71BBF019DE52}">
      <dsp:nvSpPr>
        <dsp:cNvPr id="0" name=""/>
        <dsp:cNvSpPr/>
      </dsp:nvSpPr>
      <dsp:spPr>
        <a:xfrm>
          <a:off x="0" y="4242435"/>
          <a:ext cx="3160167" cy="1345916"/>
        </a:xfrm>
        <a:prstGeom prst="roundRect">
          <a:avLst/>
        </a:prstGeom>
        <a:gradFill rotWithShape="0">
          <a:gsLst>
            <a:gs pos="0">
              <a:schemeClr val="accent2">
                <a:hueOff val="4365878"/>
                <a:satOff val="15469"/>
                <a:lumOff val="588"/>
                <a:alphaOff val="0"/>
                <a:shade val="63000"/>
              </a:schemeClr>
            </a:gs>
            <a:gs pos="30000">
              <a:schemeClr val="accent2">
                <a:hueOff val="4365878"/>
                <a:satOff val="15469"/>
                <a:lumOff val="588"/>
                <a:alphaOff val="0"/>
                <a:shade val="90000"/>
                <a:satMod val="110000"/>
              </a:schemeClr>
            </a:gs>
            <a:gs pos="45000">
              <a:schemeClr val="accent2">
                <a:hueOff val="4365878"/>
                <a:satOff val="15469"/>
                <a:lumOff val="588"/>
                <a:alphaOff val="0"/>
                <a:shade val="100000"/>
                <a:satMod val="118000"/>
              </a:schemeClr>
            </a:gs>
            <a:gs pos="55000">
              <a:schemeClr val="accent2">
                <a:hueOff val="4365878"/>
                <a:satOff val="15469"/>
                <a:lumOff val="588"/>
                <a:alphaOff val="0"/>
                <a:shade val="100000"/>
                <a:satMod val="118000"/>
              </a:schemeClr>
            </a:gs>
            <a:gs pos="73000">
              <a:schemeClr val="accent2">
                <a:hueOff val="4365878"/>
                <a:satOff val="15469"/>
                <a:lumOff val="588"/>
                <a:alphaOff val="0"/>
                <a:shade val="90000"/>
                <a:satMod val="110000"/>
              </a:schemeClr>
            </a:gs>
            <a:gs pos="100000">
              <a:schemeClr val="accent2">
                <a:hueOff val="4365878"/>
                <a:satOff val="15469"/>
                <a:lumOff val="588"/>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Ethics and Social Responsibility</a:t>
          </a:r>
          <a:endParaRPr lang="en-US" sz="2800" kern="1200" dirty="0"/>
        </a:p>
      </dsp:txBody>
      <dsp:txXfrm>
        <a:off x="65702" y="4308137"/>
        <a:ext cx="3028763" cy="12145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58317-E22A-8C49-9A4C-030DD55D2F07}">
      <dsp:nvSpPr>
        <dsp:cNvPr id="0" name=""/>
        <dsp:cNvSpPr/>
      </dsp:nvSpPr>
      <dsp:spPr>
        <a:xfrm>
          <a:off x="1710157" y="360402"/>
          <a:ext cx="4738068" cy="1361647"/>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Critical consciousness by centering the learner in deconstructing knowledge production</a:t>
          </a:r>
          <a:endParaRPr lang="en-US" sz="2400" kern="1200" dirty="0"/>
        </a:p>
      </dsp:txBody>
      <dsp:txXfrm>
        <a:off x="1750038" y="400283"/>
        <a:ext cx="4658306" cy="1281885"/>
      </dsp:txXfrm>
    </dsp:sp>
    <dsp:sp modelId="{2770376A-2B67-314A-9E99-5A7A00A99855}">
      <dsp:nvSpPr>
        <dsp:cNvPr id="0" name=""/>
        <dsp:cNvSpPr/>
      </dsp:nvSpPr>
      <dsp:spPr>
        <a:xfrm rot="2575781">
          <a:off x="5423709" y="1931520"/>
          <a:ext cx="1172499" cy="476576"/>
        </a:xfrm>
        <a:prstGeom prst="leftRigh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5566682" y="2026835"/>
        <a:ext cx="886553" cy="285946"/>
      </dsp:txXfrm>
    </dsp:sp>
    <dsp:sp modelId="{91F1564C-BA28-8441-9E90-1BB77EF230BC}">
      <dsp:nvSpPr>
        <dsp:cNvPr id="0" name=""/>
        <dsp:cNvSpPr/>
      </dsp:nvSpPr>
      <dsp:spPr>
        <a:xfrm>
          <a:off x="5025684" y="2669944"/>
          <a:ext cx="3799158" cy="2037527"/>
        </a:xfrm>
        <a:prstGeom prst="roundRect">
          <a:avLst>
            <a:gd name="adj" fmla="val 1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Understanding race/ethnicity, social justice, and anti-oppression as concepts</a:t>
          </a:r>
          <a:endParaRPr lang="en-US" sz="2400" kern="1200" dirty="0"/>
        </a:p>
      </dsp:txBody>
      <dsp:txXfrm>
        <a:off x="5085361" y="2729621"/>
        <a:ext cx="3679804" cy="1918173"/>
      </dsp:txXfrm>
    </dsp:sp>
    <dsp:sp modelId="{0F78BE0A-0E03-CC44-BCF9-237055D884D7}">
      <dsp:nvSpPr>
        <dsp:cNvPr id="0" name=""/>
        <dsp:cNvSpPr/>
      </dsp:nvSpPr>
      <dsp:spPr>
        <a:xfrm rot="10716646">
          <a:off x="4084296" y="3509168"/>
          <a:ext cx="836926" cy="476576"/>
        </a:xfrm>
        <a:prstGeom prst="leftRigh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0800000">
        <a:off x="4227269" y="3604483"/>
        <a:ext cx="550980" cy="285946"/>
      </dsp:txXfrm>
    </dsp:sp>
    <dsp:sp modelId="{2D0515D2-58FF-8A4C-8D07-D04B37326902}">
      <dsp:nvSpPr>
        <dsp:cNvPr id="0" name=""/>
        <dsp:cNvSpPr/>
      </dsp:nvSpPr>
      <dsp:spPr>
        <a:xfrm>
          <a:off x="151918" y="2848826"/>
          <a:ext cx="3827916" cy="1915456"/>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Connecting knowledge building and critical praxis in the context of people and places</a:t>
          </a:r>
          <a:endParaRPr lang="en-US" sz="2400" kern="1200" dirty="0"/>
        </a:p>
      </dsp:txBody>
      <dsp:txXfrm>
        <a:off x="208020" y="2904928"/>
        <a:ext cx="3715712" cy="1803252"/>
      </dsp:txXfrm>
    </dsp:sp>
    <dsp:sp modelId="{F22BFB04-FD3C-564D-BBBD-7A5E5B08E3E5}">
      <dsp:nvSpPr>
        <dsp:cNvPr id="0" name=""/>
        <dsp:cNvSpPr/>
      </dsp:nvSpPr>
      <dsp:spPr>
        <a:xfrm rot="18363404">
          <a:off x="1736701" y="1994793"/>
          <a:ext cx="959334" cy="476576"/>
        </a:xfrm>
        <a:prstGeom prst="leftRigh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1879674" y="2090108"/>
        <a:ext cx="673388" cy="2859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02908-FD39-6541-AE89-193C762180B1}">
      <dsp:nvSpPr>
        <dsp:cNvPr id="0" name=""/>
        <dsp:cNvSpPr/>
      </dsp:nvSpPr>
      <dsp:spPr>
        <a:xfrm rot="5400000">
          <a:off x="5248471" y="-1905390"/>
          <a:ext cx="1441468" cy="5618076"/>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Objective reality beyond subjective perception</a:t>
          </a:r>
          <a:endParaRPr lang="en-US" sz="1400" kern="1200" dirty="0"/>
        </a:p>
        <a:p>
          <a:pPr marL="114300" lvl="1" indent="-114300" algn="l" defTabSz="622300">
            <a:lnSpc>
              <a:spcPct val="90000"/>
            </a:lnSpc>
            <a:spcBef>
              <a:spcPct val="0"/>
            </a:spcBef>
            <a:spcAft>
              <a:spcPct val="15000"/>
            </a:spcAft>
            <a:buChar char="••"/>
          </a:pPr>
          <a:r>
            <a:rPr lang="en-US" sz="1400" kern="1200" dirty="0" smtClean="0"/>
            <a:t>Laws that govern human behaviors discovered through empirical research</a:t>
          </a:r>
          <a:endParaRPr lang="en-US" sz="1400" kern="1200" dirty="0"/>
        </a:p>
        <a:p>
          <a:pPr marL="114300" lvl="1" indent="-114300" algn="l" defTabSz="622300">
            <a:lnSpc>
              <a:spcPct val="90000"/>
            </a:lnSpc>
            <a:spcBef>
              <a:spcPct val="0"/>
            </a:spcBef>
            <a:spcAft>
              <a:spcPct val="15000"/>
            </a:spcAft>
            <a:buChar char="••"/>
          </a:pPr>
          <a:r>
            <a:rPr lang="en-US" sz="1400" kern="1200" dirty="0" smtClean="0"/>
            <a:t>Human needs can be addressed by learning the laws of human behaviors so predictions can help control life situations</a:t>
          </a:r>
          <a:endParaRPr lang="en-US" sz="1400" kern="1200" dirty="0"/>
        </a:p>
        <a:p>
          <a:pPr marL="114300" lvl="1" indent="-114300" algn="l" defTabSz="622300">
            <a:lnSpc>
              <a:spcPct val="90000"/>
            </a:lnSpc>
            <a:spcBef>
              <a:spcPct val="0"/>
            </a:spcBef>
            <a:spcAft>
              <a:spcPct val="15000"/>
            </a:spcAft>
            <a:buChar char="••"/>
          </a:pPr>
          <a:r>
            <a:rPr lang="en-US" sz="1400" kern="1200" dirty="0" smtClean="0"/>
            <a:t>In practice—giving knowledge, skills &amp; methods by expert</a:t>
          </a:r>
          <a:endParaRPr lang="en-US" sz="1400" kern="1200" dirty="0"/>
        </a:p>
      </dsp:txBody>
      <dsp:txXfrm rot="-5400000">
        <a:off x="3160168" y="253280"/>
        <a:ext cx="5547709" cy="1300734"/>
      </dsp:txXfrm>
    </dsp:sp>
    <dsp:sp modelId="{408ADF59-663D-1744-84F4-8918AB2FC827}">
      <dsp:nvSpPr>
        <dsp:cNvPr id="0" name=""/>
        <dsp:cNvSpPr/>
      </dsp:nvSpPr>
      <dsp:spPr>
        <a:xfrm>
          <a:off x="0" y="2730"/>
          <a:ext cx="3160167" cy="1801835"/>
        </a:xfrm>
        <a:prstGeom prst="round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INSTRUMENTAL-TECHNICAL</a:t>
          </a:r>
          <a:endParaRPr lang="en-US" sz="2800" kern="1200" dirty="0"/>
        </a:p>
      </dsp:txBody>
      <dsp:txXfrm>
        <a:off x="87958" y="90688"/>
        <a:ext cx="2984251" cy="1625919"/>
      </dsp:txXfrm>
    </dsp:sp>
    <dsp:sp modelId="{7D5FBFA2-B7E8-BD46-B51F-7B03D1B482D7}">
      <dsp:nvSpPr>
        <dsp:cNvPr id="0" name=""/>
        <dsp:cNvSpPr/>
      </dsp:nvSpPr>
      <dsp:spPr>
        <a:xfrm rot="5400000">
          <a:off x="5248471" y="-13462"/>
          <a:ext cx="1441468" cy="5618076"/>
        </a:xfrm>
        <a:prstGeom prst="round2SameRect">
          <a:avLst/>
        </a:prstGeom>
        <a:solidFill>
          <a:schemeClr val="accent2">
            <a:tint val="40000"/>
            <a:alpha val="90000"/>
            <a:hueOff val="2218306"/>
            <a:satOff val="7002"/>
            <a:lumOff val="146"/>
            <a:alphaOff val="0"/>
          </a:schemeClr>
        </a:solidFill>
        <a:ln w="9525" cap="flat" cmpd="sng" algn="ctr">
          <a:solidFill>
            <a:schemeClr val="accent2">
              <a:tint val="40000"/>
              <a:alpha val="90000"/>
              <a:hueOff val="2218306"/>
              <a:satOff val="7002"/>
              <a:lumOff val="14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Based on human need to understand self and others</a:t>
          </a:r>
          <a:endParaRPr lang="en-US" sz="1400" kern="1200" dirty="0"/>
        </a:p>
        <a:p>
          <a:pPr marL="114300" lvl="1" indent="-114300" algn="l" defTabSz="622300">
            <a:lnSpc>
              <a:spcPct val="90000"/>
            </a:lnSpc>
            <a:spcBef>
              <a:spcPct val="0"/>
            </a:spcBef>
            <a:spcAft>
              <a:spcPct val="15000"/>
            </a:spcAft>
            <a:buChar char="••"/>
          </a:pPr>
          <a:r>
            <a:rPr lang="en-US" sz="1400" kern="1200" dirty="0" smtClean="0"/>
            <a:t>Focus on developing interpretation of meanings of life’s realities</a:t>
          </a:r>
          <a:endParaRPr lang="en-US" sz="1400" kern="1200" dirty="0"/>
        </a:p>
        <a:p>
          <a:pPr marL="114300" lvl="1" indent="-114300" algn="l" defTabSz="622300">
            <a:lnSpc>
              <a:spcPct val="90000"/>
            </a:lnSpc>
            <a:spcBef>
              <a:spcPct val="0"/>
            </a:spcBef>
            <a:spcAft>
              <a:spcPct val="15000"/>
            </a:spcAft>
            <a:buChar char="••"/>
          </a:pPr>
          <a:r>
            <a:rPr lang="en-US" sz="1400" kern="1200" dirty="0" smtClean="0"/>
            <a:t>Views individuals having different realities and sees opportunities for individuals to reflect on their life experiences as it is essential to social change</a:t>
          </a:r>
          <a:endParaRPr lang="en-US" sz="1400" kern="1200" dirty="0"/>
        </a:p>
      </dsp:txBody>
      <dsp:txXfrm rot="-5400000">
        <a:off x="3160168" y="2145209"/>
        <a:ext cx="5547709" cy="1300734"/>
      </dsp:txXfrm>
    </dsp:sp>
    <dsp:sp modelId="{6B8C2993-EFA5-3743-86FE-003A41BEBDE5}">
      <dsp:nvSpPr>
        <dsp:cNvPr id="0" name=""/>
        <dsp:cNvSpPr/>
      </dsp:nvSpPr>
      <dsp:spPr>
        <a:xfrm>
          <a:off x="0" y="1894657"/>
          <a:ext cx="3160167" cy="1801835"/>
        </a:xfrm>
        <a:prstGeom prst="roundRect">
          <a:avLst/>
        </a:prstGeom>
        <a:gradFill rotWithShape="0">
          <a:gsLst>
            <a:gs pos="0">
              <a:schemeClr val="accent2">
                <a:hueOff val="2182939"/>
                <a:satOff val="7734"/>
                <a:lumOff val="294"/>
                <a:alphaOff val="0"/>
                <a:shade val="63000"/>
              </a:schemeClr>
            </a:gs>
            <a:gs pos="30000">
              <a:schemeClr val="accent2">
                <a:hueOff val="2182939"/>
                <a:satOff val="7734"/>
                <a:lumOff val="294"/>
                <a:alphaOff val="0"/>
                <a:shade val="90000"/>
                <a:satMod val="110000"/>
              </a:schemeClr>
            </a:gs>
            <a:gs pos="45000">
              <a:schemeClr val="accent2">
                <a:hueOff val="2182939"/>
                <a:satOff val="7734"/>
                <a:lumOff val="294"/>
                <a:alphaOff val="0"/>
                <a:shade val="100000"/>
                <a:satMod val="118000"/>
              </a:schemeClr>
            </a:gs>
            <a:gs pos="55000">
              <a:schemeClr val="accent2">
                <a:hueOff val="2182939"/>
                <a:satOff val="7734"/>
                <a:lumOff val="294"/>
                <a:alphaOff val="0"/>
                <a:shade val="100000"/>
                <a:satMod val="118000"/>
              </a:schemeClr>
            </a:gs>
            <a:gs pos="73000">
              <a:schemeClr val="accent2">
                <a:hueOff val="2182939"/>
                <a:satOff val="7734"/>
                <a:lumOff val="294"/>
                <a:alphaOff val="0"/>
                <a:shade val="90000"/>
                <a:satMod val="110000"/>
              </a:schemeClr>
            </a:gs>
            <a:gs pos="100000">
              <a:schemeClr val="accent2">
                <a:hueOff val="2182939"/>
                <a:satOff val="7734"/>
                <a:lumOff val="294"/>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INTERPRETIVE PARADIGM</a:t>
          </a:r>
          <a:endParaRPr lang="en-US" sz="2800" kern="1200" dirty="0"/>
        </a:p>
      </dsp:txBody>
      <dsp:txXfrm>
        <a:off x="87958" y="1982615"/>
        <a:ext cx="2984251" cy="1625919"/>
      </dsp:txXfrm>
    </dsp:sp>
    <dsp:sp modelId="{523E313D-C1FA-714D-B585-FE97D880EF0A}">
      <dsp:nvSpPr>
        <dsp:cNvPr id="0" name=""/>
        <dsp:cNvSpPr/>
      </dsp:nvSpPr>
      <dsp:spPr>
        <a:xfrm rot="5400000">
          <a:off x="5248471" y="1878464"/>
          <a:ext cx="1441468" cy="5618076"/>
        </a:xfrm>
        <a:prstGeom prst="round2SameRect">
          <a:avLst/>
        </a:prstGeom>
        <a:solidFill>
          <a:schemeClr val="accent2">
            <a:tint val="40000"/>
            <a:alpha val="90000"/>
            <a:hueOff val="4436613"/>
            <a:satOff val="14005"/>
            <a:lumOff val="291"/>
            <a:alphaOff val="0"/>
          </a:schemeClr>
        </a:solidFill>
        <a:ln w="9525" cap="flat" cmpd="sng" algn="ctr">
          <a:solidFill>
            <a:schemeClr val="accent2">
              <a:tint val="40000"/>
              <a:alpha val="90000"/>
              <a:hueOff val="4436613"/>
              <a:satOff val="14005"/>
              <a:lumOff val="29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Assumes that when individuals develop insights into their way their lives being oppressed by systemic forces, they become empowered from these situations through individual and collective action</a:t>
          </a:r>
          <a:endParaRPr lang="en-US" sz="1400" kern="1200" dirty="0"/>
        </a:p>
        <a:p>
          <a:pPr marL="114300" lvl="1" indent="-114300" algn="l" defTabSz="622300">
            <a:lnSpc>
              <a:spcPct val="90000"/>
            </a:lnSpc>
            <a:spcBef>
              <a:spcPct val="0"/>
            </a:spcBef>
            <a:spcAft>
              <a:spcPct val="15000"/>
            </a:spcAft>
            <a:buChar char="••"/>
          </a:pPr>
          <a:r>
            <a:rPr lang="en-US" sz="1400" kern="1200" dirty="0" smtClean="0"/>
            <a:t>Goal is to understanding how the social context affects personal experiences to social action</a:t>
          </a:r>
          <a:endParaRPr lang="en-US" sz="1400" kern="1200" dirty="0"/>
        </a:p>
      </dsp:txBody>
      <dsp:txXfrm rot="-5400000">
        <a:off x="3160168" y="4037135"/>
        <a:ext cx="5547709" cy="1300734"/>
      </dsp:txXfrm>
    </dsp:sp>
    <dsp:sp modelId="{4B27243A-AD5A-F049-BCAE-23D64DEE812F}">
      <dsp:nvSpPr>
        <dsp:cNvPr id="0" name=""/>
        <dsp:cNvSpPr/>
      </dsp:nvSpPr>
      <dsp:spPr>
        <a:xfrm>
          <a:off x="0" y="3786585"/>
          <a:ext cx="3160167" cy="1801835"/>
        </a:xfrm>
        <a:prstGeom prst="roundRect">
          <a:avLst/>
        </a:prstGeom>
        <a:gradFill rotWithShape="0">
          <a:gsLst>
            <a:gs pos="0">
              <a:schemeClr val="accent2">
                <a:hueOff val="4365878"/>
                <a:satOff val="15469"/>
                <a:lumOff val="588"/>
                <a:alphaOff val="0"/>
                <a:shade val="63000"/>
              </a:schemeClr>
            </a:gs>
            <a:gs pos="30000">
              <a:schemeClr val="accent2">
                <a:hueOff val="4365878"/>
                <a:satOff val="15469"/>
                <a:lumOff val="588"/>
                <a:alphaOff val="0"/>
                <a:shade val="90000"/>
                <a:satMod val="110000"/>
              </a:schemeClr>
            </a:gs>
            <a:gs pos="45000">
              <a:schemeClr val="accent2">
                <a:hueOff val="4365878"/>
                <a:satOff val="15469"/>
                <a:lumOff val="588"/>
                <a:alphaOff val="0"/>
                <a:shade val="100000"/>
                <a:satMod val="118000"/>
              </a:schemeClr>
            </a:gs>
            <a:gs pos="55000">
              <a:schemeClr val="accent2">
                <a:hueOff val="4365878"/>
                <a:satOff val="15469"/>
                <a:lumOff val="588"/>
                <a:alphaOff val="0"/>
                <a:shade val="100000"/>
                <a:satMod val="118000"/>
              </a:schemeClr>
            </a:gs>
            <a:gs pos="73000">
              <a:schemeClr val="accent2">
                <a:hueOff val="4365878"/>
                <a:satOff val="15469"/>
                <a:lumOff val="588"/>
                <a:alphaOff val="0"/>
                <a:shade val="90000"/>
                <a:satMod val="110000"/>
              </a:schemeClr>
            </a:gs>
            <a:gs pos="100000">
              <a:schemeClr val="accent2">
                <a:hueOff val="4365878"/>
                <a:satOff val="15469"/>
                <a:lumOff val="588"/>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CRITICAL-EMANCIPATORY </a:t>
          </a:r>
          <a:endParaRPr lang="en-US" sz="2800" kern="1200" dirty="0"/>
        </a:p>
      </dsp:txBody>
      <dsp:txXfrm>
        <a:off x="87958" y="3874543"/>
        <a:ext cx="2984251" cy="162591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dirty="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dirty="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dirty="0"/>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9EB5ECD5-515E-4817-8A06-1D2ED2C83850}" type="datetime4">
              <a:rPr lang="en-US" smtClean="0"/>
              <a:pPr/>
              <a:t>July 21, 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normAutofit/>
          </a:bodyPr>
          <a:lstStyle/>
          <a:p>
            <a:fld id="{1D72EBF8-7CF5-44B7-B2BF-E22DE4D0703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A1CFD-BFF0-48BC-9BA5-4974D7A6AB15}" type="datetimeFigureOut">
              <a:rPr lang="en-US" smtClean="0"/>
              <a:t>7/21/15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A1CFD-BFF0-48BC-9BA5-4974D7A6AB15}" type="datetimeFigureOut">
              <a:rPr lang="en-US" smtClean="0"/>
              <a:t>7/21/15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70BA1CFD-BFF0-48BC-9BA5-4974D7A6AB15}" type="datetimeFigureOut">
              <a:rPr lang="en-US" smtClean="0"/>
              <a:t>7/21/15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BAD22427-B1DD-49E6-9F05-DE0F1467D7DC}" type="datetime4">
              <a:rPr lang="en-US" smtClean="0"/>
              <a:pPr/>
              <a:t>July 21, 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72EBF8-7CF5-44B7-B2BF-E22DE4D0703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70BA1CFD-BFF0-48BC-9BA5-4974D7A6AB15}" type="datetimeFigureOut">
              <a:rPr lang="en-US" smtClean="0"/>
              <a:t>7/21/15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dirty="0"/>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6"/>
          <p:cNvSpPr>
            <a:spLocks noGrp="1"/>
          </p:cNvSpPr>
          <p:nvPr>
            <p:ph type="dt" sz="half" idx="10"/>
          </p:nvPr>
        </p:nvSpPr>
        <p:spPr/>
        <p:txBody>
          <a:bodyPr/>
          <a:lstStyle/>
          <a:p>
            <a:fld id="{70BA1CFD-BFF0-48BC-9BA5-4974D7A6AB15}" type="datetimeFigureOut">
              <a:rPr lang="en-US" smtClean="0"/>
              <a:t>7/21/15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12AA694-00EB-4F4B-AABB-6F50FB178914}" type="slidenum">
              <a:rPr lang="en-US" smtClean="0"/>
              <a:t>‹#›</a:t>
            </a:fld>
            <a:endParaRPr lang="en-US" dirty="0"/>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10"/>
          </p:nvPr>
        </p:nvSpPr>
        <p:spPr/>
        <p:txBody>
          <a:bodyPr/>
          <a:lstStyle/>
          <a:p>
            <a:fld id="{70BA1CFD-BFF0-48BC-9BA5-4974D7A6AB15}" type="datetimeFigureOut">
              <a:rPr lang="en-US" smtClean="0"/>
              <a:t>7/21/15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12AA694-00EB-4F4B-AABB-6F50FB178914}"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fld id="{70BA1CFD-BFF0-48BC-9BA5-4974D7A6AB15}" type="datetimeFigureOut">
              <a:rPr lang="en-US" smtClean="0"/>
              <a:t>7/21/15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12AA694-00EB-4F4B-AABB-6F50FB178914}"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70BA1CFD-BFF0-48BC-9BA5-4974D7A6AB15}" type="datetimeFigureOut">
              <a:rPr lang="en-US" smtClean="0"/>
              <a:t>7/21/15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dirty="0"/>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70BA1CFD-BFF0-48BC-9BA5-4974D7A6AB15}" type="datetimeFigureOut">
              <a:rPr lang="en-US" smtClean="0"/>
              <a:t>7/21/15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dirty="0"/>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70BA1CFD-BFF0-48BC-9BA5-4974D7A6AB15}" type="datetimeFigureOut">
              <a:rPr lang="en-US" smtClean="0"/>
              <a:t>7/21/15</a:t>
            </a:fld>
            <a:endParaRPr lang="en-US" dirty="0"/>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dirty="0"/>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D12AA694-00EB-4F4B-AABB-6F50FB178914}"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90037"/>
            <a:ext cx="9143999" cy="1314990"/>
          </a:xfrm>
        </p:spPr>
        <p:txBody>
          <a:bodyPr>
            <a:noAutofit/>
          </a:bodyPr>
          <a:lstStyle/>
          <a:p>
            <a:pPr algn="ctr"/>
            <a:r>
              <a:rPr lang="en-US" sz="4400" dirty="0" smtClean="0"/>
              <a:t>Explicit Pathways to social Change</a:t>
            </a:r>
            <a:endParaRPr lang="en-US" sz="4400" dirty="0"/>
          </a:p>
        </p:txBody>
      </p:sp>
      <p:sp>
        <p:nvSpPr>
          <p:cNvPr id="3" name="Subtitle 2"/>
          <p:cNvSpPr>
            <a:spLocks noGrp="1"/>
          </p:cNvSpPr>
          <p:nvPr>
            <p:ph type="subTitle" idx="1"/>
          </p:nvPr>
        </p:nvSpPr>
        <p:spPr>
          <a:xfrm>
            <a:off x="0" y="1605027"/>
            <a:ext cx="9266105" cy="1367761"/>
          </a:xfrm>
        </p:spPr>
        <p:txBody>
          <a:bodyPr>
            <a:noAutofit/>
          </a:bodyPr>
          <a:lstStyle/>
          <a:p>
            <a:pPr algn="ctr"/>
            <a:r>
              <a:rPr lang="en-US" sz="3200" dirty="0" smtClean="0"/>
              <a:t>Student-Centered Learning &amp; Community-Based Learning Approaches</a:t>
            </a:r>
            <a:endParaRPr lang="en-US" sz="3200" dirty="0"/>
          </a:p>
        </p:txBody>
      </p:sp>
      <p:sp>
        <p:nvSpPr>
          <p:cNvPr id="4" name="Subtitle 2"/>
          <p:cNvSpPr txBox="1">
            <a:spLocks/>
          </p:cNvSpPr>
          <p:nvPr/>
        </p:nvSpPr>
        <p:spPr>
          <a:xfrm>
            <a:off x="279100" y="3154226"/>
            <a:ext cx="8739308" cy="2023730"/>
          </a:xfrm>
          <a:prstGeom prst="rect">
            <a:avLst/>
          </a:prstGeom>
        </p:spPr>
        <p:txBody>
          <a:bodyPr vert="horz" lIns="0" tIns="45720" rIns="0" bIns="45720" rtlCol="0">
            <a:noAutofit/>
          </a:bodyPr>
          <a:lstStyle>
            <a:lvl1pPr marL="0" indent="0" algn="l" defTabSz="914400" rtl="0" eaLnBrk="1" latinLnBrk="0" hangingPunct="1">
              <a:lnSpc>
                <a:spcPct val="100000"/>
              </a:lnSpc>
              <a:spcBef>
                <a:spcPts val="700"/>
              </a:spcBef>
              <a:buClr>
                <a:schemeClr val="accent1"/>
              </a:buClr>
              <a:buSzPct val="85000"/>
              <a:buFont typeface="Wingdings 3" pitchFamily="18" charset="2"/>
              <a:buNone/>
              <a:defRPr sz="2000" kern="1200" baseline="0">
                <a:solidFill>
                  <a:schemeClr val="tx2"/>
                </a:solidFill>
                <a:latin typeface="+mj-lt"/>
                <a:ea typeface="+mn-ea"/>
                <a:cs typeface="+mn-cs"/>
              </a:defRPr>
            </a:lvl1pPr>
            <a:lvl2pPr marL="457200" indent="0" algn="ctr" defTabSz="914400" rtl="0" eaLnBrk="1" latinLnBrk="0" hangingPunct="1">
              <a:lnSpc>
                <a:spcPct val="100000"/>
              </a:lnSpc>
              <a:spcBef>
                <a:spcPts val="700"/>
              </a:spcBef>
              <a:buClr>
                <a:schemeClr val="accent1"/>
              </a:buClr>
              <a:buSzPct val="85000"/>
              <a:buFont typeface="Wingdings 3" pitchFamily="18" charset="2"/>
              <a:buNone/>
              <a:defRPr sz="1600" kern="120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9pPr>
          </a:lstStyle>
          <a:p>
            <a:pPr algn="r"/>
            <a:r>
              <a:rPr lang="en-US" dirty="0" smtClean="0">
                <a:solidFill>
                  <a:schemeClr val="accent6">
                    <a:lumMod val="20000"/>
                    <a:lumOff val="80000"/>
                  </a:schemeClr>
                </a:solidFill>
              </a:rPr>
              <a:t>Alma </a:t>
            </a:r>
            <a:r>
              <a:rPr lang="en-US" dirty="0" smtClean="0">
                <a:solidFill>
                  <a:schemeClr val="accent6">
                    <a:lumMod val="20000"/>
                    <a:lumOff val="80000"/>
                  </a:schemeClr>
                </a:solidFill>
              </a:rPr>
              <a:t>M. </a:t>
            </a:r>
            <a:r>
              <a:rPr lang="en-US" dirty="0" err="1" smtClean="0">
                <a:solidFill>
                  <a:schemeClr val="accent6">
                    <a:lumMod val="20000"/>
                    <a:lumOff val="80000"/>
                  </a:schemeClr>
                </a:solidFill>
              </a:rPr>
              <a:t>Ouanesisouk</a:t>
            </a:r>
            <a:r>
              <a:rPr lang="en-US" dirty="0" smtClean="0">
                <a:solidFill>
                  <a:schemeClr val="accent6">
                    <a:lumMod val="20000"/>
                    <a:lumOff val="80000"/>
                  </a:schemeClr>
                </a:solidFill>
              </a:rPr>
              <a:t> Trinidad, MSW, PhD</a:t>
            </a:r>
          </a:p>
          <a:p>
            <a:pPr algn="r">
              <a:spcBef>
                <a:spcPts val="0"/>
              </a:spcBef>
            </a:pPr>
            <a:r>
              <a:rPr lang="en-US" sz="1600" dirty="0" smtClean="0">
                <a:solidFill>
                  <a:schemeClr val="accent6">
                    <a:lumMod val="20000"/>
                    <a:lumOff val="80000"/>
                  </a:schemeClr>
                </a:solidFill>
              </a:rPr>
              <a:t>School of Social Work</a:t>
            </a:r>
          </a:p>
          <a:p>
            <a:pPr algn="r">
              <a:spcBef>
                <a:spcPts val="0"/>
              </a:spcBef>
            </a:pPr>
            <a:r>
              <a:rPr lang="en-US" sz="1600" dirty="0" smtClean="0">
                <a:solidFill>
                  <a:schemeClr val="accent6">
                    <a:lumMod val="20000"/>
                    <a:lumOff val="80000"/>
                  </a:schemeClr>
                </a:solidFill>
              </a:rPr>
              <a:t>Portland State University</a:t>
            </a:r>
          </a:p>
          <a:p>
            <a:pPr algn="r">
              <a:spcBef>
                <a:spcPts val="0"/>
              </a:spcBef>
            </a:pPr>
            <a:r>
              <a:rPr lang="en-US" sz="1600" dirty="0" smtClean="0">
                <a:solidFill>
                  <a:schemeClr val="accent6">
                    <a:lumMod val="20000"/>
                    <a:lumOff val="80000"/>
                  </a:schemeClr>
                </a:solidFill>
              </a:rPr>
              <a:t>Professional SW in SW Asia: </a:t>
            </a:r>
            <a:r>
              <a:rPr lang="en-US" sz="1600" dirty="0" smtClean="0">
                <a:solidFill>
                  <a:schemeClr val="accent6">
                    <a:lumMod val="20000"/>
                    <a:lumOff val="80000"/>
                  </a:schemeClr>
                </a:solidFill>
              </a:rPr>
              <a:t>Education </a:t>
            </a:r>
            <a:r>
              <a:rPr lang="en-US" sz="1600" dirty="0" smtClean="0">
                <a:solidFill>
                  <a:schemeClr val="accent6">
                    <a:lumMod val="20000"/>
                    <a:lumOff val="80000"/>
                  </a:schemeClr>
                </a:solidFill>
              </a:rPr>
              <a:t>&amp; Qualifications Conference</a:t>
            </a:r>
          </a:p>
          <a:p>
            <a:pPr algn="r">
              <a:spcBef>
                <a:spcPts val="0"/>
              </a:spcBef>
            </a:pPr>
            <a:r>
              <a:rPr lang="en-US" sz="1600" dirty="0" smtClean="0">
                <a:solidFill>
                  <a:schemeClr val="accent6">
                    <a:lumMod val="20000"/>
                    <a:lumOff val="80000"/>
                  </a:schemeClr>
                </a:solidFill>
              </a:rPr>
              <a:t>Phnom Penh, Cambodia</a:t>
            </a:r>
          </a:p>
          <a:p>
            <a:pPr algn="r">
              <a:spcBef>
                <a:spcPts val="0"/>
              </a:spcBef>
            </a:pPr>
            <a:r>
              <a:rPr lang="en-US" sz="1600" dirty="0" smtClean="0">
                <a:solidFill>
                  <a:schemeClr val="accent6">
                    <a:lumMod val="20000"/>
                    <a:lumOff val="80000"/>
                  </a:schemeClr>
                </a:solidFill>
              </a:rPr>
              <a:t>July 21-22, 2015</a:t>
            </a:r>
          </a:p>
          <a:p>
            <a:endParaRPr lang="en-US" sz="2800" dirty="0">
              <a:solidFill>
                <a:schemeClr val="accent6">
                  <a:lumMod val="20000"/>
                  <a:lumOff val="80000"/>
                </a:schemeClr>
              </a:solidFill>
            </a:endParaRPr>
          </a:p>
        </p:txBody>
      </p:sp>
      <p:pic>
        <p:nvPicPr>
          <p:cNvPr id="7" name="Picture 6"/>
          <p:cNvPicPr>
            <a:picLocks noChangeAspect="1"/>
          </p:cNvPicPr>
          <p:nvPr/>
        </p:nvPicPr>
        <p:blipFill>
          <a:blip r:embed="rId2"/>
          <a:stretch>
            <a:fillRect/>
          </a:stretch>
        </p:blipFill>
        <p:spPr>
          <a:xfrm>
            <a:off x="3958167" y="4852022"/>
            <a:ext cx="3299500" cy="2036894"/>
          </a:xfrm>
          <a:prstGeom prst="rect">
            <a:avLst/>
          </a:prstGeom>
        </p:spPr>
      </p:pic>
      <p:pic>
        <p:nvPicPr>
          <p:cNvPr id="8" name="Picture 7"/>
          <p:cNvPicPr>
            <a:picLocks noChangeAspect="1"/>
          </p:cNvPicPr>
          <p:nvPr/>
        </p:nvPicPr>
        <p:blipFill>
          <a:blip r:embed="rId3"/>
          <a:stretch>
            <a:fillRect/>
          </a:stretch>
        </p:blipFill>
        <p:spPr>
          <a:xfrm>
            <a:off x="279100" y="4852021"/>
            <a:ext cx="2920999" cy="2005979"/>
          </a:xfrm>
          <a:prstGeom prst="rect">
            <a:avLst/>
          </a:prstGeom>
        </p:spPr>
      </p:pic>
      <p:pic>
        <p:nvPicPr>
          <p:cNvPr id="9" name="Picture 8"/>
          <p:cNvPicPr>
            <a:picLocks noChangeAspect="1"/>
          </p:cNvPicPr>
          <p:nvPr/>
        </p:nvPicPr>
        <p:blipFill>
          <a:blip r:embed="rId4"/>
          <a:stretch>
            <a:fillRect/>
          </a:stretch>
        </p:blipFill>
        <p:spPr>
          <a:xfrm>
            <a:off x="996524" y="2634082"/>
            <a:ext cx="1612900" cy="2133600"/>
          </a:xfrm>
          <a:prstGeom prst="rect">
            <a:avLst/>
          </a:prstGeom>
        </p:spPr>
      </p:pic>
    </p:spTree>
    <p:extLst>
      <p:ext uri="{BB962C8B-B14F-4D97-AF65-F5344CB8AC3E}">
        <p14:creationId xmlns:p14="http://schemas.microsoft.com/office/powerpoint/2010/main" val="2984282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Process: knowledge building &amp; critical praxis with people &amp; place</a:t>
            </a:r>
            <a:endParaRPr lang="en-US" dirty="0"/>
          </a:p>
        </p:txBody>
      </p:sp>
      <p:sp>
        <p:nvSpPr>
          <p:cNvPr id="3" name="Content Placeholder 2"/>
          <p:cNvSpPr>
            <a:spLocks noGrp="1"/>
          </p:cNvSpPr>
          <p:nvPr>
            <p:ph idx="1"/>
          </p:nvPr>
        </p:nvSpPr>
        <p:spPr>
          <a:xfrm>
            <a:off x="685799" y="1600201"/>
            <a:ext cx="8164095" cy="4241799"/>
          </a:xfrm>
        </p:spPr>
        <p:txBody>
          <a:bodyPr>
            <a:normAutofit fontScale="92500" lnSpcReduction="20000"/>
          </a:bodyPr>
          <a:lstStyle/>
          <a:p>
            <a:r>
              <a:rPr lang="en-US" sz="2800" dirty="0" smtClean="0"/>
              <a:t>Approach</a:t>
            </a:r>
          </a:p>
          <a:p>
            <a:pPr lvl="1"/>
            <a:r>
              <a:rPr lang="en-US" sz="2800" dirty="0" smtClean="0"/>
              <a:t>Team/Group work </a:t>
            </a:r>
          </a:p>
          <a:p>
            <a:pPr lvl="1"/>
            <a:r>
              <a:rPr lang="en-US" sz="2800" dirty="0" smtClean="0"/>
              <a:t>Student led</a:t>
            </a:r>
          </a:p>
          <a:p>
            <a:pPr lvl="1"/>
            <a:r>
              <a:rPr lang="en-US" sz="2800" dirty="0" err="1" smtClean="0"/>
              <a:t>Scaffolded</a:t>
            </a:r>
            <a:r>
              <a:rPr lang="en-US" sz="2800" dirty="0" smtClean="0"/>
              <a:t> mentoring</a:t>
            </a:r>
          </a:p>
          <a:p>
            <a:pPr marL="68580" indent="0">
              <a:buNone/>
            </a:pPr>
            <a:endParaRPr lang="en-US" sz="2800" dirty="0"/>
          </a:p>
          <a:p>
            <a:r>
              <a:rPr lang="en-US" sz="2800" dirty="0" smtClean="0"/>
              <a:t>Samples</a:t>
            </a:r>
          </a:p>
          <a:p>
            <a:pPr lvl="1"/>
            <a:r>
              <a:rPr lang="en-US" sz="2800" dirty="0" smtClean="0"/>
              <a:t>Youth Summit</a:t>
            </a:r>
          </a:p>
          <a:p>
            <a:pPr lvl="1"/>
            <a:r>
              <a:rPr lang="en-US" sz="2800" dirty="0" smtClean="0"/>
              <a:t>Art for Change</a:t>
            </a:r>
          </a:p>
          <a:p>
            <a:pPr lvl="1"/>
            <a:r>
              <a:rPr lang="en-US" sz="2800" dirty="0" smtClean="0"/>
              <a:t>Conference for Change</a:t>
            </a:r>
          </a:p>
          <a:p>
            <a:pPr lvl="1"/>
            <a:r>
              <a:rPr lang="en-US" sz="2800" dirty="0" smtClean="0"/>
              <a:t>Product for community based partner</a:t>
            </a:r>
            <a:endParaRPr lang="en-US" sz="2800" dirty="0"/>
          </a:p>
        </p:txBody>
      </p:sp>
    </p:spTree>
    <p:extLst>
      <p:ext uri="{BB962C8B-B14F-4D97-AF65-F5344CB8AC3E}">
        <p14:creationId xmlns:p14="http://schemas.microsoft.com/office/powerpoint/2010/main" val="9338683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Freshman Inquiry- Learning Beyond the Classroom-S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173790"/>
            <a:ext cx="11099535" cy="6296526"/>
          </a:xfrm>
        </p:spPr>
      </p:pic>
    </p:spTree>
    <p:extLst>
      <p:ext uri="{BB962C8B-B14F-4D97-AF65-F5344CB8AC3E}">
        <p14:creationId xmlns:p14="http://schemas.microsoft.com/office/powerpoint/2010/main" val="59637302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Implications</a:t>
            </a:r>
            <a:endParaRPr lang="en-US" dirty="0"/>
          </a:p>
        </p:txBody>
      </p:sp>
      <p:sp>
        <p:nvSpPr>
          <p:cNvPr id="3" name="Content Placeholder 2"/>
          <p:cNvSpPr>
            <a:spLocks noGrp="1"/>
          </p:cNvSpPr>
          <p:nvPr>
            <p:ph idx="1"/>
          </p:nvPr>
        </p:nvSpPr>
        <p:spPr>
          <a:xfrm>
            <a:off x="685800" y="1600201"/>
            <a:ext cx="7772400" cy="4121483"/>
          </a:xfrm>
        </p:spPr>
        <p:txBody>
          <a:bodyPr>
            <a:normAutofit lnSpcReduction="10000"/>
          </a:bodyPr>
          <a:lstStyle/>
          <a:p>
            <a:r>
              <a:rPr lang="en-US" sz="2800" dirty="0" smtClean="0"/>
              <a:t>Role of university in creating inquiry courses before declaring majors</a:t>
            </a:r>
          </a:p>
          <a:p>
            <a:r>
              <a:rPr lang="en-US" sz="2800" dirty="0" smtClean="0"/>
              <a:t>Professional development for faculty</a:t>
            </a:r>
          </a:p>
          <a:p>
            <a:r>
              <a:rPr lang="en-US" sz="2800" dirty="0" smtClean="0"/>
              <a:t>Coaching faculty through fellowships </a:t>
            </a:r>
          </a:p>
          <a:p>
            <a:r>
              <a:rPr lang="en-US" sz="2800" dirty="0" smtClean="0"/>
              <a:t>Workload issue for faculty—more engaged teaching which requires more infrastructure</a:t>
            </a:r>
          </a:p>
          <a:p>
            <a:r>
              <a:rPr lang="en-US" sz="2800" dirty="0" smtClean="0"/>
              <a:t>Need to align with tenure expectations</a:t>
            </a:r>
          </a:p>
          <a:p>
            <a:r>
              <a:rPr lang="en-US" sz="2800" dirty="0" smtClean="0"/>
              <a:t>Alignment of learning outcomes in context of local-global context for social change</a:t>
            </a:r>
            <a:endParaRPr lang="en-US" sz="2800" dirty="0"/>
          </a:p>
        </p:txBody>
      </p:sp>
    </p:spTree>
    <p:extLst>
      <p:ext uri="{BB962C8B-B14F-4D97-AF65-F5344CB8AC3E}">
        <p14:creationId xmlns:p14="http://schemas.microsoft.com/office/powerpoint/2010/main" val="1719509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t>OVERVIEW</a:t>
            </a:r>
            <a:endParaRPr lang="en-US" sz="5400" b="1" dirty="0"/>
          </a:p>
        </p:txBody>
      </p:sp>
      <p:sp>
        <p:nvSpPr>
          <p:cNvPr id="3" name="Content Placeholder 2"/>
          <p:cNvSpPr>
            <a:spLocks noGrp="1"/>
          </p:cNvSpPr>
          <p:nvPr>
            <p:ph idx="1"/>
          </p:nvPr>
        </p:nvSpPr>
        <p:spPr>
          <a:xfrm>
            <a:off x="251190" y="1600201"/>
            <a:ext cx="8892810" cy="4247679"/>
          </a:xfrm>
        </p:spPr>
        <p:txBody>
          <a:bodyPr>
            <a:normAutofit fontScale="92500" lnSpcReduction="20000"/>
          </a:bodyPr>
          <a:lstStyle/>
          <a:p>
            <a:pPr>
              <a:spcAft>
                <a:spcPts val="1200"/>
              </a:spcAft>
            </a:pPr>
            <a:r>
              <a:rPr lang="en-US" sz="3600" dirty="0" smtClean="0"/>
              <a:t>Diversity as a goal and issue to address in higher education with changing demographics</a:t>
            </a:r>
          </a:p>
          <a:p>
            <a:pPr>
              <a:spcAft>
                <a:spcPts val="1200"/>
              </a:spcAft>
            </a:pPr>
            <a:r>
              <a:rPr lang="en-US" sz="3600" dirty="0" smtClean="0"/>
              <a:t>Portland State University’s General Education Program</a:t>
            </a:r>
          </a:p>
          <a:p>
            <a:pPr>
              <a:spcAft>
                <a:spcPts val="1200"/>
              </a:spcAft>
            </a:pPr>
            <a:r>
              <a:rPr lang="en-US" sz="3600" dirty="0" smtClean="0"/>
              <a:t>Sample Student-Centered &amp; Community-Based Learning Processes</a:t>
            </a:r>
          </a:p>
          <a:p>
            <a:pPr>
              <a:spcAft>
                <a:spcPts val="1200"/>
              </a:spcAft>
            </a:pPr>
            <a:r>
              <a:rPr lang="en-US" sz="3600" dirty="0" smtClean="0"/>
              <a:t>Implications on social work education in undergraduate &amp; student learning</a:t>
            </a:r>
          </a:p>
          <a:p>
            <a:pPr lvl="1"/>
            <a:endParaRPr lang="en-US" dirty="0" smtClean="0"/>
          </a:p>
        </p:txBody>
      </p:sp>
    </p:spTree>
    <p:extLst>
      <p:ext uri="{BB962C8B-B14F-4D97-AF65-F5344CB8AC3E}">
        <p14:creationId xmlns:p14="http://schemas.microsoft.com/office/powerpoint/2010/main" val="3961203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68878" cy="1417638"/>
          </a:xfrm>
        </p:spPr>
        <p:txBody>
          <a:bodyPr>
            <a:normAutofit fontScale="90000"/>
          </a:bodyPr>
          <a:lstStyle/>
          <a:p>
            <a:pPr algn="ctr"/>
            <a:r>
              <a:rPr lang="en-US" sz="5400" b="1" dirty="0"/>
              <a:t>University Studies</a:t>
            </a:r>
            <a:br>
              <a:rPr lang="en-US" sz="5400" b="1" dirty="0"/>
            </a:br>
            <a:r>
              <a:rPr lang="en-US" sz="1800" dirty="0">
                <a:latin typeface="Arial"/>
                <a:cs typeface="Arial"/>
              </a:rPr>
              <a:t>http://</a:t>
            </a:r>
            <a:r>
              <a:rPr lang="en-US" sz="1800" dirty="0" err="1">
                <a:latin typeface="Arial"/>
                <a:cs typeface="Arial"/>
              </a:rPr>
              <a:t>www.pdx.edu</a:t>
            </a:r>
            <a:r>
              <a:rPr lang="en-US" sz="1800" dirty="0">
                <a:latin typeface="Arial"/>
                <a:cs typeface="Arial"/>
              </a:rPr>
              <a:t>/</a:t>
            </a:r>
            <a:r>
              <a:rPr lang="en-US" sz="1800" dirty="0" err="1">
                <a:latin typeface="Arial"/>
                <a:cs typeface="Arial"/>
              </a:rPr>
              <a:t>unst</a:t>
            </a:r>
            <a:r>
              <a:rPr lang="en-US" sz="1800" dirty="0">
                <a:latin typeface="Arial"/>
                <a:cs typeface="Arial"/>
              </a:rPr>
              <a:t>/university-studies-</a:t>
            </a:r>
            <a:r>
              <a:rPr lang="en-US" sz="1800" dirty="0" smtClean="0">
                <a:latin typeface="Arial"/>
                <a:cs typeface="Arial"/>
              </a:rPr>
              <a:t>chart</a:t>
            </a:r>
            <a:br>
              <a:rPr lang="en-US" sz="1800" dirty="0" smtClean="0">
                <a:latin typeface="Arial"/>
                <a:cs typeface="Arial"/>
              </a:rPr>
            </a:br>
            <a:r>
              <a:rPr lang="en-US" sz="1800" b="1" dirty="0" smtClean="0"/>
              <a:t> </a:t>
            </a:r>
            <a:endParaRPr lang="en-US" sz="1800" b="1" dirty="0"/>
          </a:p>
        </p:txBody>
      </p:sp>
      <p:pic>
        <p:nvPicPr>
          <p:cNvPr id="4" name="Content Placeholder 3"/>
          <p:cNvPicPr>
            <a:picLocks noGrp="1" noChangeAspect="1"/>
          </p:cNvPicPr>
          <p:nvPr>
            <p:ph idx="1"/>
          </p:nvPr>
        </p:nvPicPr>
        <p:blipFill>
          <a:blip r:embed="rId2"/>
          <a:srcRect l="-30132" r="-30132"/>
          <a:stretch>
            <a:fillRect/>
          </a:stretch>
        </p:blipFill>
        <p:spPr>
          <a:xfrm>
            <a:off x="-2631744" y="1230839"/>
            <a:ext cx="14114525" cy="6324418"/>
          </a:xfrm>
        </p:spPr>
      </p:pic>
    </p:spTree>
    <p:extLst>
      <p:ext uri="{BB962C8B-B14F-4D97-AF65-F5344CB8AC3E}">
        <p14:creationId xmlns:p14="http://schemas.microsoft.com/office/powerpoint/2010/main" val="3916991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034"/>
            <a:ext cx="9144000" cy="955865"/>
          </a:xfrm>
        </p:spPr>
        <p:txBody>
          <a:bodyPr>
            <a:noAutofit/>
          </a:bodyPr>
          <a:lstStyle/>
          <a:p>
            <a:pPr algn="ctr"/>
            <a:r>
              <a:rPr lang="en-US" sz="3200" b="1" dirty="0" smtClean="0"/>
              <a:t>UNST’s learning outcomes</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3865337"/>
              </p:ext>
            </p:extLst>
          </p:nvPr>
        </p:nvGraphicFramePr>
        <p:xfrm>
          <a:off x="229913" y="1266848"/>
          <a:ext cx="8778244" cy="55911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flipH="1">
            <a:off x="4477890" y="730567"/>
            <a:ext cx="4896877" cy="369332"/>
          </a:xfrm>
          <a:prstGeom prst="rect">
            <a:avLst/>
          </a:prstGeom>
          <a:noFill/>
        </p:spPr>
        <p:txBody>
          <a:bodyPr wrap="square" rtlCol="0">
            <a:spAutoFit/>
          </a:bodyPr>
          <a:lstStyle/>
          <a:p>
            <a:r>
              <a:rPr lang="en-US" dirty="0"/>
              <a:t>http://</a:t>
            </a:r>
            <a:r>
              <a:rPr lang="en-US" dirty="0" err="1"/>
              <a:t>www.pdx.edu</a:t>
            </a:r>
            <a:r>
              <a:rPr lang="en-US" dirty="0"/>
              <a:t>/</a:t>
            </a:r>
            <a:r>
              <a:rPr lang="en-US" dirty="0" err="1"/>
              <a:t>unst</a:t>
            </a:r>
            <a:r>
              <a:rPr lang="en-US" dirty="0"/>
              <a:t>/university-studies-goals</a:t>
            </a:r>
          </a:p>
        </p:txBody>
      </p:sp>
    </p:spTree>
    <p:extLst>
      <p:ext uri="{BB962C8B-B14F-4D97-AF65-F5344CB8AC3E}">
        <p14:creationId xmlns:p14="http://schemas.microsoft.com/office/powerpoint/2010/main" val="3627914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pPr algn="ctr"/>
            <a:r>
              <a:rPr lang="en-US" b="1" dirty="0" smtClean="0"/>
              <a:t>Student-centered &amp; community-based learning processes</a:t>
            </a:r>
            <a:endParaRPr lang="en-US" b="1" dirty="0"/>
          </a:p>
        </p:txBody>
      </p:sp>
      <p:graphicFrame>
        <p:nvGraphicFramePr>
          <p:cNvPr id="4" name="Diagram 3"/>
          <p:cNvGraphicFramePr/>
          <p:nvPr>
            <p:extLst>
              <p:ext uri="{D42A27DB-BD31-4B8C-83A1-F6EECF244321}">
                <p14:modId xmlns:p14="http://schemas.microsoft.com/office/powerpoint/2010/main" val="735263264"/>
              </p:ext>
            </p:extLst>
          </p:nvPr>
        </p:nvGraphicFramePr>
        <p:xfrm>
          <a:off x="170212" y="1404544"/>
          <a:ext cx="8824852" cy="5260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7914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757"/>
            <a:ext cx="7772400" cy="1143000"/>
          </a:xfrm>
        </p:spPr>
        <p:txBody>
          <a:bodyPr>
            <a:noAutofit/>
          </a:bodyPr>
          <a:lstStyle/>
          <a:p>
            <a:pPr algn="ctr"/>
            <a:r>
              <a:rPr lang="en-US" sz="2400" b="1" dirty="0" smtClean="0"/>
              <a:t>Process: CRITICAL CONSCIOUSNESS THROUGH DECONSTRUCTING KNOWLEDGE PRODUCTION</a:t>
            </a:r>
            <a:endParaRPr lang="en-US" sz="2400" b="1" dirty="0"/>
          </a:p>
        </p:txBody>
      </p:sp>
      <p:sp>
        <p:nvSpPr>
          <p:cNvPr id="3" name="Content Placeholder 2"/>
          <p:cNvSpPr>
            <a:spLocks noGrp="1"/>
          </p:cNvSpPr>
          <p:nvPr>
            <p:ph idx="1"/>
          </p:nvPr>
        </p:nvSpPr>
        <p:spPr>
          <a:xfrm>
            <a:off x="685799" y="1600200"/>
            <a:ext cx="8335451" cy="4802781"/>
          </a:xfrm>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1454964761"/>
              </p:ext>
            </p:extLst>
          </p:nvPr>
        </p:nvGraphicFramePr>
        <p:xfrm>
          <a:off x="229913" y="1266848"/>
          <a:ext cx="8778244" cy="55911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9778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37053" cy="1143000"/>
          </a:xfrm>
        </p:spPr>
        <p:txBody>
          <a:bodyPr>
            <a:noAutofit/>
          </a:bodyPr>
          <a:lstStyle/>
          <a:p>
            <a:pPr algn="ctr"/>
            <a:r>
              <a:rPr lang="en-US" sz="2800" b="1" dirty="0" smtClean="0"/>
              <a:t>Process: </a:t>
            </a:r>
            <a:br>
              <a:rPr lang="en-US" sz="2800" b="1" dirty="0" smtClean="0"/>
            </a:br>
            <a:r>
              <a:rPr lang="en-US" sz="2800" b="1" dirty="0" smtClean="0"/>
              <a:t>understanding </a:t>
            </a:r>
            <a:r>
              <a:rPr lang="en-US" sz="2800" b="1" dirty="0"/>
              <a:t>social </a:t>
            </a:r>
            <a:r>
              <a:rPr lang="en-US" sz="2800" b="1" dirty="0" smtClean="0"/>
              <a:t>location &amp; identities</a:t>
            </a:r>
            <a:endParaRPr lang="en-US" sz="2800" b="1" dirty="0"/>
          </a:p>
        </p:txBody>
      </p:sp>
      <p:sp>
        <p:nvSpPr>
          <p:cNvPr id="3" name="Content Placeholder 2"/>
          <p:cNvSpPr>
            <a:spLocks noGrp="1"/>
          </p:cNvSpPr>
          <p:nvPr>
            <p:ph idx="1"/>
          </p:nvPr>
        </p:nvSpPr>
        <p:spPr>
          <a:xfrm>
            <a:off x="685799" y="1804738"/>
            <a:ext cx="8137359" cy="5053262"/>
          </a:xfrm>
        </p:spPr>
        <p:txBody>
          <a:bodyPr>
            <a:normAutofit/>
          </a:bodyPr>
          <a:lstStyle/>
          <a:p>
            <a:pPr>
              <a:buFont typeface="Wingdings 3" charset="2"/>
              <a:buChar char=""/>
            </a:pPr>
            <a:r>
              <a:rPr lang="en-US" sz="2800" dirty="0" smtClean="0"/>
              <a:t>Activities</a:t>
            </a:r>
          </a:p>
          <a:p>
            <a:pPr lvl="1">
              <a:buFont typeface="Wingdings 3" charset="2"/>
              <a:buChar char=""/>
            </a:pPr>
            <a:r>
              <a:rPr lang="en-US" sz="2800" dirty="0" smtClean="0"/>
              <a:t>Where I’m From Poems</a:t>
            </a:r>
          </a:p>
          <a:p>
            <a:pPr lvl="1">
              <a:buFont typeface="Wingdings 3" charset="2"/>
              <a:buChar char=""/>
            </a:pPr>
            <a:r>
              <a:rPr lang="en-US" sz="2800" dirty="0" smtClean="0"/>
              <a:t>Social Identities Wheel</a:t>
            </a:r>
          </a:p>
          <a:p>
            <a:pPr lvl="1">
              <a:buFont typeface="Wingdings 3" charset="2"/>
              <a:buChar char=""/>
            </a:pPr>
            <a:r>
              <a:rPr lang="en-US" sz="2800" dirty="0" smtClean="0"/>
              <a:t>Creative Piece that demonstrate identities, social locations, etc.</a:t>
            </a:r>
          </a:p>
          <a:p>
            <a:pPr lvl="1">
              <a:buFont typeface="Wingdings 3" charset="2"/>
              <a:buChar char=""/>
            </a:pPr>
            <a:r>
              <a:rPr lang="en-US" sz="2800" dirty="0" smtClean="0"/>
              <a:t>Privilege Walk/Line</a:t>
            </a:r>
            <a:endParaRPr lang="en-US" sz="2800" dirty="0"/>
          </a:p>
        </p:txBody>
      </p:sp>
    </p:spTree>
    <p:extLst>
      <p:ext uri="{BB962C8B-B14F-4D97-AF65-F5344CB8AC3E}">
        <p14:creationId xmlns:p14="http://schemas.microsoft.com/office/powerpoint/2010/main" val="1742240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ACTIVITY: WHERE I’M FROM</a:t>
            </a:r>
            <a:endParaRPr lang="en-US" dirty="0"/>
          </a:p>
        </p:txBody>
      </p:sp>
      <p:sp>
        <p:nvSpPr>
          <p:cNvPr id="3" name="Content Placeholder 2"/>
          <p:cNvSpPr>
            <a:spLocks noGrp="1"/>
          </p:cNvSpPr>
          <p:nvPr>
            <p:ph idx="1"/>
          </p:nvPr>
        </p:nvSpPr>
        <p:spPr>
          <a:xfrm>
            <a:off x="0" y="1243263"/>
            <a:ext cx="9144000" cy="5507790"/>
          </a:xfrm>
        </p:spPr>
        <p:txBody>
          <a:bodyPr>
            <a:normAutofit lnSpcReduction="10000"/>
          </a:bodyPr>
          <a:lstStyle/>
          <a:p>
            <a:pPr marL="68580" indent="0" algn="ctr">
              <a:buNone/>
            </a:pPr>
            <a:r>
              <a:rPr lang="en-US" sz="2400" dirty="0">
                <a:solidFill>
                  <a:srgbClr val="28374A"/>
                </a:solidFill>
              </a:rPr>
              <a:t>Where I’m From </a:t>
            </a:r>
            <a:endParaRPr lang="en-US" sz="2400" dirty="0">
              <a:solidFill>
                <a:srgbClr val="28374A"/>
              </a:solidFill>
            </a:endParaRPr>
          </a:p>
          <a:p>
            <a:pPr marL="68580" indent="0" algn="ctr">
              <a:buNone/>
            </a:pPr>
            <a:r>
              <a:rPr lang="en-US" sz="2400" dirty="0">
                <a:solidFill>
                  <a:srgbClr val="28374A"/>
                </a:solidFill>
              </a:rPr>
              <a:t>By Jeremy Posadas</a:t>
            </a:r>
            <a:br>
              <a:rPr lang="en-US" sz="2400" dirty="0">
                <a:solidFill>
                  <a:srgbClr val="28374A"/>
                </a:solidFill>
              </a:rPr>
            </a:br>
            <a:endParaRPr lang="en-US" sz="2400" dirty="0" smtClean="0">
              <a:solidFill>
                <a:srgbClr val="28374A"/>
              </a:solidFill>
            </a:endParaRPr>
          </a:p>
          <a:p>
            <a:pPr marL="68580" indent="0" algn="ctr">
              <a:buNone/>
            </a:pPr>
            <a:r>
              <a:rPr lang="en-US" dirty="0" smtClean="0">
                <a:solidFill>
                  <a:srgbClr val="28374A"/>
                </a:solidFill>
              </a:rPr>
              <a:t>I </a:t>
            </a:r>
            <a:r>
              <a:rPr lang="en-US" dirty="0">
                <a:solidFill>
                  <a:srgbClr val="28374A"/>
                </a:solidFill>
              </a:rPr>
              <a:t>am from brown skin and mango</a:t>
            </a:r>
            <a:br>
              <a:rPr lang="en-US" dirty="0">
                <a:solidFill>
                  <a:srgbClr val="28374A"/>
                </a:solidFill>
              </a:rPr>
            </a:br>
            <a:r>
              <a:rPr lang="en-US" dirty="0">
                <a:solidFill>
                  <a:srgbClr val="28374A"/>
                </a:solidFill>
              </a:rPr>
              <a:t>From rice for breakfast and chicken </a:t>
            </a:r>
            <a:r>
              <a:rPr lang="en-US" dirty="0" err="1">
                <a:solidFill>
                  <a:srgbClr val="28374A"/>
                </a:solidFill>
              </a:rPr>
              <a:t>tocino</a:t>
            </a:r>
            <a:r>
              <a:rPr lang="en-US" dirty="0">
                <a:solidFill>
                  <a:srgbClr val="28374A"/>
                </a:solidFill>
              </a:rPr>
              <a:t/>
            </a:r>
            <a:br>
              <a:rPr lang="en-US" dirty="0">
                <a:solidFill>
                  <a:srgbClr val="28374A"/>
                </a:solidFill>
              </a:rPr>
            </a:br>
            <a:r>
              <a:rPr lang="en-US" dirty="0">
                <a:solidFill>
                  <a:srgbClr val="28374A"/>
                </a:solidFill>
              </a:rPr>
              <a:t>I am from “hoy </a:t>
            </a:r>
            <a:r>
              <a:rPr lang="en-US" dirty="0" err="1">
                <a:solidFill>
                  <a:srgbClr val="28374A"/>
                </a:solidFill>
              </a:rPr>
              <a:t>ano</a:t>
            </a:r>
            <a:r>
              <a:rPr lang="en-US" dirty="0">
                <a:solidFill>
                  <a:srgbClr val="28374A"/>
                </a:solidFill>
              </a:rPr>
              <a:t> </a:t>
            </a:r>
            <a:r>
              <a:rPr lang="en-US" dirty="0" err="1">
                <a:solidFill>
                  <a:srgbClr val="28374A"/>
                </a:solidFill>
              </a:rPr>
              <a:t>ba</a:t>
            </a:r>
            <a:r>
              <a:rPr lang="en-US" dirty="0">
                <a:solidFill>
                  <a:srgbClr val="28374A"/>
                </a:solidFill>
              </a:rPr>
              <a:t>?” and </a:t>
            </a:r>
            <a:r>
              <a:rPr lang="en-US" dirty="0" err="1">
                <a:solidFill>
                  <a:srgbClr val="28374A"/>
                </a:solidFill>
              </a:rPr>
              <a:t>mahal</a:t>
            </a:r>
            <a:r>
              <a:rPr lang="en-US" dirty="0">
                <a:solidFill>
                  <a:srgbClr val="28374A"/>
                </a:solidFill>
              </a:rPr>
              <a:t> </a:t>
            </a:r>
            <a:r>
              <a:rPr lang="en-US" dirty="0" err="1">
                <a:solidFill>
                  <a:srgbClr val="28374A"/>
                </a:solidFill>
              </a:rPr>
              <a:t>kita</a:t>
            </a:r>
            <a:r>
              <a:rPr lang="en-US" dirty="0">
                <a:solidFill>
                  <a:srgbClr val="28374A"/>
                </a:solidFill>
              </a:rPr>
              <a:t/>
            </a:r>
            <a:br>
              <a:rPr lang="en-US" dirty="0">
                <a:solidFill>
                  <a:srgbClr val="28374A"/>
                </a:solidFill>
              </a:rPr>
            </a:br>
            <a:r>
              <a:rPr lang="en-US" dirty="0">
                <a:solidFill>
                  <a:srgbClr val="28374A"/>
                </a:solidFill>
              </a:rPr>
              <a:t>I am from my parents who came from overseas I am from </a:t>
            </a:r>
            <a:r>
              <a:rPr lang="en-US" dirty="0" err="1">
                <a:solidFill>
                  <a:srgbClr val="28374A"/>
                </a:solidFill>
              </a:rPr>
              <a:t>tchinilas</a:t>
            </a:r>
            <a:r>
              <a:rPr lang="en-US" dirty="0">
                <a:solidFill>
                  <a:srgbClr val="28374A"/>
                </a:solidFill>
              </a:rPr>
              <a:t> [slippers] and white trees From the land where people represent their pride </a:t>
            </a:r>
            <a:endParaRPr lang="en-US" dirty="0" smtClean="0">
              <a:solidFill>
                <a:srgbClr val="28374A"/>
              </a:solidFill>
            </a:endParaRPr>
          </a:p>
          <a:p>
            <a:pPr algn="ctr"/>
            <a:r>
              <a:rPr lang="en-US" dirty="0" smtClean="0">
                <a:solidFill>
                  <a:srgbClr val="28374A"/>
                </a:solidFill>
              </a:rPr>
              <a:t>From </a:t>
            </a:r>
            <a:r>
              <a:rPr lang="en-US" dirty="0">
                <a:solidFill>
                  <a:srgbClr val="28374A"/>
                </a:solidFill>
              </a:rPr>
              <a:t>the party that always has Pac-man’s side</a:t>
            </a:r>
            <a:br>
              <a:rPr lang="en-US" dirty="0">
                <a:solidFill>
                  <a:srgbClr val="28374A"/>
                </a:solidFill>
              </a:rPr>
            </a:br>
            <a:r>
              <a:rPr lang="en-US" dirty="0">
                <a:solidFill>
                  <a:srgbClr val="28374A"/>
                </a:solidFill>
              </a:rPr>
              <a:t>I am from red, white, and blue plus gold sun and stars From where I walk instead of taking cars.</a:t>
            </a:r>
            <a:br>
              <a:rPr lang="en-US" dirty="0">
                <a:solidFill>
                  <a:srgbClr val="28374A"/>
                </a:solidFill>
              </a:rPr>
            </a:br>
            <a:r>
              <a:rPr lang="en-US" dirty="0">
                <a:solidFill>
                  <a:srgbClr val="28374A"/>
                </a:solidFill>
              </a:rPr>
              <a:t>I am from </a:t>
            </a:r>
            <a:r>
              <a:rPr lang="en-US" dirty="0" err="1">
                <a:solidFill>
                  <a:srgbClr val="28374A"/>
                </a:solidFill>
              </a:rPr>
              <a:t>lumpia</a:t>
            </a:r>
            <a:r>
              <a:rPr lang="en-US" dirty="0">
                <a:solidFill>
                  <a:srgbClr val="28374A"/>
                </a:solidFill>
              </a:rPr>
              <a:t> and adobo</a:t>
            </a:r>
            <a:br>
              <a:rPr lang="en-US" dirty="0">
                <a:solidFill>
                  <a:srgbClr val="28374A"/>
                </a:solidFill>
              </a:rPr>
            </a:br>
            <a:r>
              <a:rPr lang="en-US" dirty="0">
                <a:solidFill>
                  <a:srgbClr val="28374A"/>
                </a:solidFill>
              </a:rPr>
              <a:t>From </a:t>
            </a:r>
            <a:r>
              <a:rPr lang="en-US" dirty="0" err="1">
                <a:solidFill>
                  <a:srgbClr val="28374A"/>
                </a:solidFill>
              </a:rPr>
              <a:t>Lapu-Lapu</a:t>
            </a:r>
            <a:r>
              <a:rPr lang="en-US" dirty="0">
                <a:solidFill>
                  <a:srgbClr val="28374A"/>
                </a:solidFill>
              </a:rPr>
              <a:t>, you know </a:t>
            </a:r>
            <a:r>
              <a:rPr lang="en-US" dirty="0" err="1">
                <a:solidFill>
                  <a:srgbClr val="28374A"/>
                </a:solidFill>
              </a:rPr>
              <a:t>yo</a:t>
            </a:r>
            <a:r>
              <a:rPr lang="en-US" dirty="0">
                <a:solidFill>
                  <a:srgbClr val="28374A"/>
                </a:solidFill>
              </a:rPr>
              <a:t>?</a:t>
            </a:r>
            <a:br>
              <a:rPr lang="en-US" dirty="0">
                <a:solidFill>
                  <a:srgbClr val="28374A"/>
                </a:solidFill>
              </a:rPr>
            </a:br>
            <a:r>
              <a:rPr lang="en-US" dirty="0">
                <a:solidFill>
                  <a:srgbClr val="28374A"/>
                </a:solidFill>
              </a:rPr>
              <a:t>I am from the </a:t>
            </a:r>
            <a:r>
              <a:rPr lang="en-US" dirty="0" err="1">
                <a:solidFill>
                  <a:srgbClr val="28374A"/>
                </a:solidFill>
              </a:rPr>
              <a:t>bataan</a:t>
            </a:r>
            <a:r>
              <a:rPr lang="en-US" dirty="0">
                <a:solidFill>
                  <a:srgbClr val="28374A"/>
                </a:solidFill>
              </a:rPr>
              <a:t> death march when our nation cried. From where Tagalog and Spanish coincide.</a:t>
            </a:r>
            <a:br>
              <a:rPr lang="en-US" dirty="0">
                <a:solidFill>
                  <a:srgbClr val="28374A"/>
                </a:solidFill>
              </a:rPr>
            </a:br>
            <a:r>
              <a:rPr lang="en-US" dirty="0">
                <a:solidFill>
                  <a:srgbClr val="28374A"/>
                </a:solidFill>
              </a:rPr>
              <a:t>I am from where I ponder what the language means </a:t>
            </a:r>
            <a:r>
              <a:rPr lang="en-US" dirty="0" err="1">
                <a:solidFill>
                  <a:srgbClr val="28374A"/>
                </a:solidFill>
              </a:rPr>
              <a:t>Kumusta</a:t>
            </a:r>
            <a:r>
              <a:rPr lang="en-US" dirty="0">
                <a:solidFill>
                  <a:srgbClr val="28374A"/>
                </a:solidFill>
              </a:rPr>
              <a:t> </a:t>
            </a:r>
            <a:r>
              <a:rPr lang="en-US" dirty="0" err="1">
                <a:solidFill>
                  <a:srgbClr val="28374A"/>
                </a:solidFill>
              </a:rPr>
              <a:t>na</a:t>
            </a:r>
            <a:r>
              <a:rPr lang="en-US" dirty="0">
                <a:solidFill>
                  <a:srgbClr val="28374A"/>
                </a:solidFill>
              </a:rPr>
              <a:t> my name’s Jeremy. </a:t>
            </a:r>
            <a:endParaRPr lang="en-US" dirty="0" smtClean="0">
              <a:solidFill>
                <a:srgbClr val="28374A"/>
              </a:solidFill>
            </a:endParaRPr>
          </a:p>
          <a:p>
            <a:pPr marL="68580" indent="0" algn="ctr">
              <a:buNone/>
            </a:pPr>
            <a:r>
              <a:rPr lang="en-US" dirty="0" smtClean="0">
                <a:solidFill>
                  <a:srgbClr val="28374A"/>
                </a:solidFill>
              </a:rPr>
              <a:t>I </a:t>
            </a:r>
            <a:r>
              <a:rPr lang="en-US" dirty="0">
                <a:solidFill>
                  <a:srgbClr val="28374A"/>
                </a:solidFill>
              </a:rPr>
              <a:t>represent the Philippines. </a:t>
            </a:r>
            <a:endParaRPr lang="en-US" dirty="0">
              <a:solidFill>
                <a:srgbClr val="28374A"/>
              </a:solidFill>
            </a:endParaRPr>
          </a:p>
          <a:p>
            <a:pPr algn="ctr"/>
            <a:endParaRPr lang="en-US" dirty="0"/>
          </a:p>
          <a:p>
            <a:endParaRPr lang="en-US" dirty="0"/>
          </a:p>
        </p:txBody>
      </p:sp>
    </p:spTree>
    <p:extLst>
      <p:ext uri="{BB962C8B-B14F-4D97-AF65-F5344CB8AC3E}">
        <p14:creationId xmlns:p14="http://schemas.microsoft.com/office/powerpoint/2010/main" val="2584415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Activity:  Social identity wheel</a:t>
            </a:r>
            <a:endParaRPr lang="en-US" dirty="0"/>
          </a:p>
        </p:txBody>
      </p:sp>
      <p:pic>
        <p:nvPicPr>
          <p:cNvPr id="4" name="Content Placeholder 3"/>
          <p:cNvPicPr>
            <a:picLocks noGrp="1" noChangeAspect="1"/>
          </p:cNvPicPr>
          <p:nvPr>
            <p:ph idx="1"/>
          </p:nvPr>
        </p:nvPicPr>
        <p:blipFill rotWithShape="1">
          <a:blip r:embed="rId2"/>
          <a:srcRect l="-32724" t="5495" r="-30161"/>
          <a:stretch/>
        </p:blipFill>
        <p:spPr>
          <a:xfrm>
            <a:off x="213895" y="1283367"/>
            <a:ext cx="8729579" cy="5280945"/>
          </a:xfrm>
        </p:spPr>
      </p:pic>
    </p:spTree>
    <p:extLst>
      <p:ext uri="{BB962C8B-B14F-4D97-AF65-F5344CB8AC3E}">
        <p14:creationId xmlns:p14="http://schemas.microsoft.com/office/powerpoint/2010/main" val="1598707184"/>
      </p:ext>
    </p:extLst>
  </p:cSld>
  <p:clrMapOvr>
    <a:masterClrMapping/>
  </p:clrMapOvr>
</p:sld>
</file>

<file path=ppt/theme/theme1.xml><?xml version="1.0" encoding="utf-8"?>
<a:theme xmlns:a="http://schemas.openxmlformats.org/drawingml/2006/main" name="Urban Pop">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 Pop.thmx</Template>
  <TotalTime>1147</TotalTime>
  <Words>580</Words>
  <Application>Microsoft Macintosh PowerPoint</Application>
  <PresentationFormat>On-screen Show (4:3)</PresentationFormat>
  <Paragraphs>72</Paragraphs>
  <Slides>12</Slides>
  <Notes>0</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Urban Pop</vt:lpstr>
      <vt:lpstr>Explicit Pathways to social Change</vt:lpstr>
      <vt:lpstr>OVERVIEW</vt:lpstr>
      <vt:lpstr>University Studies http://www.pdx.edu/unst/university-studies-chart  </vt:lpstr>
      <vt:lpstr>UNST’s learning outcomes</vt:lpstr>
      <vt:lpstr>Student-centered &amp; community-based learning processes</vt:lpstr>
      <vt:lpstr>Process: CRITICAL CONSCIOUSNESS THROUGH DECONSTRUCTING KNOWLEDGE PRODUCTION</vt:lpstr>
      <vt:lpstr>Process:  understanding social location &amp; identities</vt:lpstr>
      <vt:lpstr>ACTIVITY: WHERE I’M FROM</vt:lpstr>
      <vt:lpstr>Activity:  Social identity wheel</vt:lpstr>
      <vt:lpstr>Process: knowledge building &amp; critical praxis with people &amp; place</vt:lpstr>
      <vt:lpstr>PowerPoint Presentation</vt:lpstr>
      <vt:lpstr>Implications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Explicit Pathways to social Change</dc:title>
  <dc:creator>Alma Trinidad</dc:creator>
  <cp:lastModifiedBy>Alma Trinidad</cp:lastModifiedBy>
  <cp:revision>16</cp:revision>
  <dcterms:created xsi:type="dcterms:W3CDTF">2015-07-19T15:36:41Z</dcterms:created>
  <dcterms:modified xsi:type="dcterms:W3CDTF">2015-07-21T17:35:28Z</dcterms:modified>
</cp:coreProperties>
</file>